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4"/>
  </p:notesMasterIdLst>
  <p:handoutMasterIdLst>
    <p:handoutMasterId r:id="rId35"/>
  </p:handoutMasterIdLst>
  <p:sldIdLst>
    <p:sldId id="303" r:id="rId2"/>
    <p:sldId id="580" r:id="rId3"/>
    <p:sldId id="440" r:id="rId4"/>
    <p:sldId id="415" r:id="rId5"/>
    <p:sldId id="425" r:id="rId6"/>
    <p:sldId id="417" r:id="rId7"/>
    <p:sldId id="427" r:id="rId8"/>
    <p:sldId id="431" r:id="rId9"/>
    <p:sldId id="428" r:id="rId10"/>
    <p:sldId id="471" r:id="rId11"/>
    <p:sldId id="553" r:id="rId12"/>
    <p:sldId id="487" r:id="rId13"/>
    <p:sldId id="374" r:id="rId14"/>
    <p:sldId id="316" r:id="rId15"/>
    <p:sldId id="319" r:id="rId16"/>
    <p:sldId id="433" r:id="rId17"/>
    <p:sldId id="346" r:id="rId18"/>
    <p:sldId id="359" r:id="rId19"/>
    <p:sldId id="361" r:id="rId20"/>
    <p:sldId id="362" r:id="rId21"/>
    <p:sldId id="363" r:id="rId22"/>
    <p:sldId id="364" r:id="rId23"/>
    <p:sldId id="565" r:id="rId24"/>
    <p:sldId id="573" r:id="rId25"/>
    <p:sldId id="541" r:id="rId26"/>
    <p:sldId id="492" r:id="rId27"/>
    <p:sldId id="582" r:id="rId28"/>
    <p:sldId id="360" r:id="rId29"/>
    <p:sldId id="581" r:id="rId30"/>
    <p:sldId id="563" r:id="rId31"/>
    <p:sldId id="567" r:id="rId32"/>
    <p:sldId id="583" r:id="rId33"/>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70"/>
    <p:restoredTop sz="89614"/>
  </p:normalViewPr>
  <p:slideViewPr>
    <p:cSldViewPr snapToGrid="0" snapToObjects="1">
      <p:cViewPr varScale="1">
        <p:scale>
          <a:sx n="117" d="100"/>
          <a:sy n="117" d="100"/>
        </p:scale>
        <p:origin x="360" y="168"/>
      </p:cViewPr>
      <p:guideLst>
        <p:guide orient="horz" pos="2160"/>
        <p:guide pos="3840"/>
      </p:guideLst>
    </p:cSldViewPr>
  </p:slideViewPr>
  <p:notesTextViewPr>
    <p:cViewPr>
      <p:scale>
        <a:sx n="135" d="100"/>
        <a:sy n="135" d="100"/>
      </p:scale>
      <p:origin x="0" y="0"/>
    </p:cViewPr>
  </p:notesTextViewPr>
  <p:sorterViewPr>
    <p:cViewPr>
      <p:scale>
        <a:sx n="80" d="100"/>
        <a:sy n="80" d="100"/>
      </p:scale>
      <p:origin x="0" y="0"/>
    </p:cViewPr>
  </p:sorter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10/27/21</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10/27/21</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will meet back together in a minute to see if we can fix this code together.</a:t>
            </a:r>
          </a:p>
          <a:p>
            <a:endParaRPr lang="en-US" b="0" dirty="0"/>
          </a:p>
          <a:p>
            <a:r>
              <a:rPr lang="en-US" b="0" dirty="0"/>
              <a:t>Hint:  There are a total of 5 mistakes.</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3806098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are familiar with how to create R Markdown documents we can begin the process of performing data analysis in R in earnest by importing a clinical data set.</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3184192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may look familiar, you saw it in the Welcome presentation.</a:t>
            </a:r>
          </a:p>
          <a:p>
            <a:endParaRPr lang="en-US" dirty="0"/>
          </a:p>
          <a:p>
            <a:r>
              <a:rPr lang="en-US" dirty="0"/>
              <a:t>The first step in the data analysis pipeline is to load the data into the environment so we can begin to tidy and transform that data.</a:t>
            </a:r>
          </a:p>
          <a:p>
            <a:endParaRPr lang="en-US" dirty="0"/>
          </a:p>
          <a:p>
            <a:r>
              <a:rPr lang="en-US" dirty="0"/>
              <a:t>In today’s course we will be using a de-identified data set consisting of COVID-19 laboratory test results from a microbiology lab.  This data is stored as a CSV file.</a:t>
            </a:r>
          </a:p>
        </p:txBody>
      </p:sp>
      <p:sp>
        <p:nvSpPr>
          <p:cNvPr id="4" name="Slide Number Placeholder 3"/>
          <p:cNvSpPr>
            <a:spLocks noGrp="1"/>
          </p:cNvSpPr>
          <p:nvPr>
            <p:ph type="sldNum" sz="quarter" idx="5"/>
          </p:nvPr>
        </p:nvSpPr>
        <p:spPr/>
        <p:txBody>
          <a:bodyPr/>
          <a:lstStyle/>
          <a:p>
            <a:fld id="{1FCC21F6-288D-5A4B-ACA3-285287681776}" type="slidenum">
              <a:rPr lang="en-US" smtClean="0"/>
              <a:t>12</a:t>
            </a:fld>
            <a:endParaRPr lang="en-US"/>
          </a:p>
        </p:txBody>
      </p:sp>
    </p:spTree>
    <p:extLst>
      <p:ext uri="{BB962C8B-B14F-4D97-AF65-F5344CB8AC3E}">
        <p14:creationId xmlns:p14="http://schemas.microsoft.com/office/powerpoint/2010/main" val="3337764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 CSV file? CSV stands</a:t>
            </a:r>
            <a:r>
              <a:rPr lang="en-US" baseline="0" dirty="0"/>
              <a:t> for comma-separated values. </a:t>
            </a:r>
          </a:p>
          <a:p>
            <a:endParaRPr lang="en-US" baseline="0" dirty="0"/>
          </a:p>
          <a:p>
            <a:r>
              <a:rPr lang="en-US" baseline="0" dirty="0"/>
              <a:t>** A CSV file is a plain text file, which means you can open it in a text editor and look at it.</a:t>
            </a:r>
          </a:p>
          <a:p>
            <a:endParaRPr lang="en-US" baseline="0" dirty="0"/>
          </a:p>
          <a:p>
            <a:r>
              <a:rPr lang="en-US" baseline="0" dirty="0"/>
              <a:t>Here we have a CSV file with the names, medical record numbers, and dates of birth for three fictional “patients”</a:t>
            </a:r>
          </a:p>
          <a:p>
            <a:endParaRPr lang="en-US" baseline="0" dirty="0"/>
          </a:p>
          <a:p>
            <a:r>
              <a:rPr lang="en-US" baseline="0" dirty="0"/>
              <a:t>** This data structure is called rectangular because it falls into rows and columns, where each row has the same # of columns, and each columns has the same # of rows. </a:t>
            </a:r>
          </a:p>
          <a:p>
            <a:endParaRPr lang="en-US" baseline="0" dirty="0"/>
          </a:p>
          <a:p>
            <a:r>
              <a:rPr lang="en-US" baseline="0" dirty="0"/>
              <a:t>** Also note that this particular CSV file has a header row that instead of data, has a descriptor of what kinds of data are found in each column. CSV files often but not always have such a header row.</a:t>
            </a:r>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438633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import our CSV data, we need some additional data analysis tools.  In this course, we will be leveraging the </a:t>
            </a:r>
            <a:r>
              <a:rPr lang="en-US" dirty="0" err="1"/>
              <a:t>Tidyverse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Tidyverse</a:t>
            </a:r>
            <a:r>
              <a:rPr lang="en-US" dirty="0"/>
              <a:t> is a</a:t>
            </a:r>
            <a:r>
              <a:rPr lang="en-US" baseline="0" dirty="0"/>
              <a:t> modern set of tools for data analysis in R. It’s quickly becoming the de facto standard for doing data science with R.</a:t>
            </a:r>
          </a:p>
          <a:p>
            <a:endParaRPr lang="en-US" dirty="0"/>
          </a:p>
          <a:p>
            <a:r>
              <a:rPr lang="en-US" dirty="0"/>
              <a:t>The basic tenets of “tidy” data analysis include:</a:t>
            </a:r>
          </a:p>
          <a:p>
            <a:pPr marL="171450" indent="-171450">
              <a:buFontTx/>
              <a:buChar char="-"/>
            </a:pPr>
            <a:r>
              <a:rPr lang="en-US" dirty="0"/>
              <a:t>Data should be organized in a consistent, standardized way. Each row is an observation, and each column is a variable. This is a very common way to organize data in a spreadsheet and might sound familiar from how you may already organize data in tools like Excel.</a:t>
            </a:r>
          </a:p>
          <a:p>
            <a:pPr marL="171450" indent="-171450">
              <a:buFontTx/>
              <a:buChar char="-"/>
            </a:pPr>
            <a:r>
              <a:rPr lang="en-US" dirty="0"/>
              <a:t>Programming code that acts on the data should be consistent, concise, and mimic the narrative language as much as possible.</a:t>
            </a:r>
          </a:p>
          <a:p>
            <a:pPr marL="171450" indent="-171450">
              <a:buFontTx/>
              <a:buChar char="-"/>
            </a:pPr>
            <a:r>
              <a:rPr lang="en-US" dirty="0"/>
              <a:t>Each data analysis can be broken down into a series of atomic steps, such as “select this column” or ”arrange the data by the values in that column”. An arbitrarily complex data analysis can be broken down as a pipeline of atomic steps.</a:t>
            </a:r>
          </a:p>
        </p:txBody>
      </p:sp>
      <p:sp>
        <p:nvSpPr>
          <p:cNvPr id="4" name="Slide Number Placeholder 3"/>
          <p:cNvSpPr>
            <a:spLocks noGrp="1"/>
          </p:cNvSpPr>
          <p:nvPr>
            <p:ph type="sldNum" sz="quarter" idx="10"/>
          </p:nvPr>
        </p:nvSpPr>
        <p:spPr/>
        <p:txBody>
          <a:bodyPr/>
          <a:lstStyle/>
          <a:p>
            <a:fld id="{DD65BEC1-91A9-F040-80A2-A1EC33E8D6DB}" type="slidenum">
              <a:rPr lang="en-US" smtClean="0"/>
              <a:t>14</a:t>
            </a:fld>
            <a:endParaRPr lang="en-US"/>
          </a:p>
        </p:txBody>
      </p:sp>
    </p:spTree>
    <p:extLst>
      <p:ext uri="{BB962C8B-B14F-4D97-AF65-F5344CB8AC3E}">
        <p14:creationId xmlns:p14="http://schemas.microsoft.com/office/powerpoint/2010/main" val="31108800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Tidyverse</a:t>
            </a:r>
            <a:r>
              <a:rPr lang="en-US" baseline="0" dirty="0"/>
              <a:t> is package (a collection of functions, data, and help documentation) that we can use to extend the functionality of R.</a:t>
            </a:r>
          </a:p>
          <a:p>
            <a:endParaRPr lang="en-US" baseline="0" dirty="0"/>
          </a:p>
          <a:p>
            <a:r>
              <a:rPr lang="en-US" baseline="0" dirty="0"/>
              <a:t>Packages need to be installed explicitly – with the command </a:t>
            </a:r>
            <a:r>
              <a:rPr lang="en-US" b="1" baseline="0" dirty="0" err="1"/>
              <a:t>install.packages</a:t>
            </a:r>
            <a:r>
              <a:rPr lang="en-US" baseline="0" dirty="0"/>
              <a:t>. So let’s say you want to install a package named “</a:t>
            </a:r>
            <a:r>
              <a:rPr lang="en-US" baseline="0" dirty="0" err="1"/>
              <a:t>tidyverse</a:t>
            </a:r>
            <a:r>
              <a:rPr lang="en-US" baseline="0" dirty="0"/>
              <a:t>”. You go to the R Console and type </a:t>
            </a:r>
            <a:r>
              <a:rPr lang="en-US" baseline="0" dirty="0" err="1"/>
              <a:t>install.packages</a:t>
            </a:r>
            <a:r>
              <a:rPr lang="en-US" baseline="0" dirty="0"/>
              <a:t>(“</a:t>
            </a:r>
            <a:r>
              <a:rPr lang="en-US" baseline="0" dirty="0" err="1"/>
              <a:t>tidyverse</a:t>
            </a:r>
            <a:r>
              <a:rPr lang="en-US" baseline="0" dirty="0"/>
              <a:t>”). </a:t>
            </a:r>
          </a:p>
          <a:p>
            <a:endParaRPr lang="en-US" baseline="0" dirty="0"/>
          </a:p>
          <a:p>
            <a:r>
              <a:rPr lang="en-US" baseline="0" dirty="0"/>
              <a:t>Each package you want to use needs to be installed only once on each computer. However, in order to use the functions or data in the package, you also need to </a:t>
            </a:r>
            <a:r>
              <a:rPr lang="en-US" b="1" baseline="0" dirty="0"/>
              <a:t>load</a:t>
            </a:r>
            <a:r>
              <a:rPr lang="en-US" b="0" baseline="0" dirty="0"/>
              <a:t> the package. This is done with the command “library”. So to enable all the functions in the “</a:t>
            </a:r>
            <a:r>
              <a:rPr lang="en-US" b="0" baseline="0" dirty="0" err="1"/>
              <a:t>tidyverse</a:t>
            </a:r>
            <a:r>
              <a:rPr lang="en-US" b="0" baseline="0" dirty="0"/>
              <a:t>” package, you type library(“</a:t>
            </a:r>
            <a:r>
              <a:rPr lang="en-US" b="0" baseline="0" dirty="0" err="1"/>
              <a:t>tidyverse</a:t>
            </a:r>
            <a:r>
              <a:rPr lang="en-US" b="0" baseline="0" dirty="0"/>
              <a:t>”). Packages remain loaded until you quit R. So every time you start a new R session you have to load each package that you want to use again.</a:t>
            </a:r>
          </a:p>
          <a:p>
            <a:endParaRPr lang="en-US" b="0" baseline="0" dirty="0"/>
          </a:p>
          <a:p>
            <a:r>
              <a:rPr lang="en-US" b="0" baseline="0" dirty="0"/>
              <a:t>On our RStudio Server, you won’t need to install any packages for this course (we have installed them for you). But at times in this course you’ll need to load packages.</a:t>
            </a:r>
          </a:p>
          <a:p>
            <a:endParaRPr lang="en-US" baseline="0" dirty="0"/>
          </a:p>
          <a:p>
            <a:r>
              <a:rPr lang="en-US" baseline="0" dirty="0"/>
              <a:t>So these are the first two R commands we’ve covered - </a:t>
            </a:r>
            <a:r>
              <a:rPr lang="en-US" b="1" baseline="0" dirty="0" err="1"/>
              <a:t>install.packages</a:t>
            </a:r>
            <a:r>
              <a:rPr lang="en-US" b="1" baseline="0" dirty="0"/>
              <a:t> </a:t>
            </a:r>
            <a:r>
              <a:rPr lang="en-US" baseline="0" dirty="0"/>
              <a:t>and </a:t>
            </a:r>
            <a:r>
              <a:rPr lang="en-US" b="1" baseline="0" dirty="0"/>
              <a:t>library</a:t>
            </a:r>
            <a:r>
              <a:rPr lang="en-US"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25456704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a:t>
            </a:r>
            <a:r>
              <a:rPr lang="en-US" baseline="0" dirty="0"/>
              <a:t> is the term we use for a table (think Excel spreadsheet).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Dataframes</a:t>
            </a:r>
            <a:r>
              <a:rPr lang="en-US" baseline="0" dirty="0"/>
              <a:t> consists of columns (variables) and rows (observations).  This is the tidy way to organize our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store </a:t>
            </a:r>
            <a:r>
              <a:rPr lang="en-US" baseline="0" dirty="0" err="1"/>
              <a:t>dataframes</a:t>
            </a:r>
            <a:r>
              <a:rPr lang="en-US" baseline="0" dirty="0"/>
              <a:t> as objects and perform actions on them like other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get data into R from a variety of file formats (comma separated value files, excel spreadsheets, or directly from databases).  This is the import part of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26546155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a:t>
            </a:r>
            <a:r>
              <a:rPr lang="en-US" dirty="0" err="1"/>
              <a:t>Tidyverse</a:t>
            </a:r>
            <a:r>
              <a:rPr lang="en-US" dirty="0"/>
              <a:t> package has been loaded via library, we can</a:t>
            </a:r>
            <a:r>
              <a:rPr lang="en-US" baseline="0" dirty="0"/>
              <a:t> import CSV files using the </a:t>
            </a:r>
            <a:r>
              <a:rPr lang="en-US" baseline="0" dirty="0" err="1"/>
              <a:t>read_csv</a:t>
            </a:r>
            <a:r>
              <a:rPr lang="en-US" baseline="0" dirty="0"/>
              <a:t>() function. </a:t>
            </a:r>
          </a:p>
          <a:p>
            <a:endParaRPr lang="en-US" baseline="0" dirty="0"/>
          </a:p>
          <a:p>
            <a:r>
              <a:rPr lang="en-US" baseline="0" dirty="0"/>
              <a:t>Here is a template for how to use the </a:t>
            </a:r>
            <a:r>
              <a:rPr lang="en-US" baseline="0" dirty="0" err="1"/>
              <a:t>read_csv</a:t>
            </a:r>
            <a:r>
              <a:rPr lang="en-US" baseline="0" dirty="0"/>
              <a:t> function to create a data frame object from a CSV file. </a:t>
            </a:r>
          </a:p>
          <a:p>
            <a:endParaRPr lang="en-US" baseline="0" dirty="0"/>
          </a:p>
          <a:p>
            <a:r>
              <a:rPr lang="en-US" baseline="0" dirty="0"/>
              <a:t>You start with the name of a data frame object then you have this left-ward arrow then </a:t>
            </a:r>
            <a:r>
              <a:rPr lang="en-US" baseline="0" dirty="0" err="1"/>
              <a:t>read_csv</a:t>
            </a:r>
            <a:r>
              <a:rPr lang="en-US" baseline="0" dirty="0"/>
              <a:t> and then the file name in parentheses. </a:t>
            </a:r>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9444038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This code construct is exceedingly common in R, so I want to spend a few minutes exploring it together</a:t>
            </a:r>
          </a:p>
          <a:p>
            <a:pPr marL="171450" indent="-171450">
              <a:buFontTx/>
              <a:buChar char="-"/>
            </a:pPr>
            <a:endParaRPr lang="en-US" baseline="0" dirty="0"/>
          </a:p>
          <a:p>
            <a:pPr marL="171450" indent="-171450">
              <a:buFontTx/>
              <a:buChar char="-"/>
            </a:pPr>
            <a:r>
              <a:rPr lang="en-US" baseline="0" dirty="0"/>
              <a:t>Previously we talked about the absolute value and sequence functions.</a:t>
            </a:r>
          </a:p>
          <a:p>
            <a:pPr marL="171450" indent="-171450">
              <a:buFontTx/>
              <a:buChar char="-"/>
            </a:pPr>
            <a:endParaRPr lang="en-US" baseline="0" dirty="0"/>
          </a:p>
          <a:p>
            <a:pPr marL="171450" indent="-171450">
              <a:buFontTx/>
              <a:buChar char="-"/>
            </a:pPr>
            <a:r>
              <a:rPr lang="en-US" baseline="0" dirty="0" err="1"/>
              <a:t>read_csv</a:t>
            </a:r>
            <a:r>
              <a:rPr lang="en-US" baseline="0" dirty="0"/>
              <a:t>() is also a function. Remember that functions are defined in packages. We loaded the </a:t>
            </a:r>
            <a:r>
              <a:rPr lang="en-US" baseline="0" dirty="0" err="1"/>
              <a:t>Tidyverse</a:t>
            </a:r>
            <a:r>
              <a:rPr lang="en-US" baseline="0" dirty="0"/>
              <a:t> package to be able to use the </a:t>
            </a:r>
            <a:r>
              <a:rPr lang="en-US" baseline="0" dirty="0" err="1"/>
              <a:t>read_csv</a:t>
            </a:r>
            <a:r>
              <a:rPr lang="en-US" baseline="0" dirty="0"/>
              <a:t> function. </a:t>
            </a:r>
          </a:p>
          <a:p>
            <a:pPr marL="171450" indent="-171450">
              <a:buFontTx/>
              <a:buChar char="-"/>
            </a:pPr>
            <a:endParaRPr lang="en-US" baseline="0" dirty="0"/>
          </a:p>
          <a:p>
            <a:pPr marL="171450" indent="-171450">
              <a:buFontTx/>
              <a:buChar char="-"/>
            </a:pPr>
            <a:r>
              <a:rPr lang="en-US" baseline="0" dirty="0"/>
              <a:t>You may be familiar with functions from math class. A function takes an input, say an ‘x’ value and returns an output, say a ’y’ value. Functions in computer programming also take inputs and return outputs. But the inputs and outputs here are the arguments and objects that exist within the context of a programming language. </a:t>
            </a:r>
          </a:p>
          <a:p>
            <a:pPr marL="171450" indent="-171450">
              <a:buFontTx/>
              <a:buChar char="-"/>
            </a:pPr>
            <a:endParaRPr lang="en-US" baseline="0" dirty="0"/>
          </a:p>
          <a:p>
            <a:pPr marL="171450" indent="-171450">
              <a:buFontTx/>
              <a:buChar char="-"/>
            </a:pPr>
            <a:r>
              <a:rPr lang="en-US" baseline="0" dirty="0"/>
              <a:t>For </a:t>
            </a:r>
            <a:r>
              <a:rPr lang="en-US" baseline="0" dirty="0" err="1"/>
              <a:t>read_csv</a:t>
            </a:r>
            <a:r>
              <a:rPr lang="en-US" baseline="0" dirty="0"/>
              <a:t>, the input is the file name of a CSV file; and the output is a data frame with the contents of the file.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24749974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input that goes</a:t>
            </a:r>
            <a:r>
              <a:rPr lang="en-US" baseline="0" dirty="0"/>
              <a:t> into a function is called an </a:t>
            </a:r>
            <a:r>
              <a:rPr lang="en-US" u="sng" baseline="0" dirty="0"/>
              <a:t>argument</a:t>
            </a:r>
            <a:r>
              <a:rPr lang="en-US" baseline="0" dirty="0"/>
              <a:t>. The argument to a function gets put in parentheses.</a:t>
            </a:r>
          </a:p>
          <a:p>
            <a:pPr marL="628650" lvl="1" indent="-171450">
              <a:buFontTx/>
              <a:buChar char="-"/>
            </a:pPr>
            <a:endParaRPr lang="en-US" baseline="0" dirty="0"/>
          </a:p>
          <a:p>
            <a:pPr marL="171450" lvl="0" indent="-171450">
              <a:buFontTx/>
              <a:buChar char="-"/>
            </a:pPr>
            <a:r>
              <a:rPr lang="en-US" baseline="0" dirty="0"/>
              <a:t>A function can have zero, one, or many arguments. If there is more than one argument, we use commas to separate them (remember the multiple arguments of the sequence function). We’ll see additional examples of this later.</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1587556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 session we will learn some fundamentals of coding including using functions, creating objects, and importing data.</a:t>
            </a:r>
          </a:p>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37667481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a:t>
            </a:r>
            <a:r>
              <a:rPr lang="en-US" dirty="0" err="1"/>
              <a:t>read_csv</a:t>
            </a:r>
            <a:r>
              <a:rPr lang="en-US" dirty="0"/>
              <a:t> function outputs a data frame (think table), but if we want to *capture* that data frame inside of a named object, we need to specify that explicitly.</a:t>
            </a:r>
            <a:r>
              <a:rPr lang="en-US" baseline="0" dirty="0"/>
              <a:t>  It is a great idea to capture the output of a function in an object so it can be used as the input for other functions, for example to summarize or visualize the data in the named object. </a:t>
            </a:r>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14194994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put the output of the </a:t>
            </a:r>
            <a:r>
              <a:rPr lang="en-US" dirty="0" err="1"/>
              <a:t>read_csv</a:t>
            </a:r>
            <a:r>
              <a:rPr lang="en-US" dirty="0"/>
              <a:t> function into a named</a:t>
            </a:r>
            <a:r>
              <a:rPr lang="en-US" baseline="0" dirty="0"/>
              <a:t> object, we use the assignment operator. </a:t>
            </a:r>
          </a:p>
          <a:p>
            <a:pPr marL="171450" indent="-171450">
              <a:buFontTx/>
              <a:buChar char="-"/>
            </a:pPr>
            <a:endParaRPr lang="en-US" baseline="0" dirty="0"/>
          </a:p>
          <a:p>
            <a:pPr marL="171450" indent="-171450">
              <a:buFontTx/>
              <a:buChar char="-"/>
            </a:pPr>
            <a:r>
              <a:rPr lang="en-US" baseline="0" dirty="0"/>
              <a:t>The assignment operator is a smaller-than followed by a dash or minus and looks kind of like an arrow pointing left. It’s usually read as “gets.”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9072939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put these pieces together to load our </a:t>
            </a:r>
            <a:r>
              <a:rPr lang="en-US" baseline="0" dirty="0" err="1"/>
              <a:t>covid</a:t>
            </a:r>
            <a:r>
              <a:rPr lang="en-US" baseline="0" dirty="0"/>
              <a:t> data set.</a:t>
            </a:r>
          </a:p>
          <a:p>
            <a:endParaRPr lang="en-US" baseline="0" dirty="0"/>
          </a:p>
          <a:p>
            <a:r>
              <a:rPr lang="en-US" baseline="0" dirty="0"/>
              <a:t>This line of code reads the “</a:t>
            </a:r>
            <a:r>
              <a:rPr lang="en-US" baseline="0" dirty="0" err="1"/>
              <a:t>covid_testing</a:t>
            </a:r>
            <a:r>
              <a:rPr lang="en-US" baseline="0" dirty="0"/>
              <a:t> object gets the output of the </a:t>
            </a:r>
            <a:r>
              <a:rPr lang="en-US" baseline="0" dirty="0" err="1"/>
              <a:t>read_csv</a:t>
            </a:r>
            <a:r>
              <a:rPr lang="en-US" baseline="0" dirty="0"/>
              <a:t> function on the </a:t>
            </a:r>
            <a:r>
              <a:rPr lang="en-US" baseline="0" dirty="0" err="1"/>
              <a:t>covid_testing</a:t>
            </a:r>
            <a:r>
              <a:rPr lang="en-US" baseline="0" dirty="0"/>
              <a:t> CSV file”.</a:t>
            </a:r>
          </a:p>
          <a:p>
            <a:endParaRPr lang="en-US" baseline="0" dirty="0"/>
          </a:p>
          <a:p>
            <a:r>
              <a:rPr lang="en-US" baseline="0" dirty="0"/>
              <a:t>You might notice that one of the objects is put in quotes and the other one isn't. </a:t>
            </a:r>
          </a:p>
          <a:p>
            <a:endParaRPr lang="en-US" baseline="0" dirty="0"/>
          </a:p>
          <a:p>
            <a:r>
              <a:rPr lang="en-US" baseline="0" dirty="0"/>
              <a:t>To be honest, quotes can be confusing. Names of objects such as data frames don't get quotes. In contrast, literal file names are always put in quotes.  This is part of the grammar of coding (the syntax) in R that will become more familiar to you as you develop proficiency and comfort with the language.</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1307717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final your turn in this session.</a:t>
            </a:r>
          </a:p>
          <a:p>
            <a:endParaRPr lang="en-US" dirty="0"/>
          </a:p>
          <a:p>
            <a:r>
              <a:rPr lang="en-US" dirty="0"/>
              <a:t>In this exercise, we will ask you to open an R Markdown document and follow the instructions contained in that document to load and explore our data set.</a:t>
            </a:r>
          </a:p>
          <a:p>
            <a:endParaRPr lang="en-US" dirty="0"/>
          </a:p>
          <a:p>
            <a:r>
              <a:rPr lang="en-US" dirty="0"/>
              <a:t>We will meet back in 5 minutes to go over this exercise together.</a:t>
            </a:r>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17145467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have covered in this introductory lesson.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started by defining and differentiating R (the programming language) from </a:t>
            </a:r>
            <a:r>
              <a:rPr lang="en-US" sz="1200" kern="1200" dirty="0" err="1">
                <a:solidFill>
                  <a:schemeClr val="tx1"/>
                </a:solidFill>
                <a:effectLst/>
                <a:latin typeface="+mn-lt"/>
                <a:ea typeface="+mn-ea"/>
                <a:cs typeface="+mn-cs"/>
              </a:rPr>
              <a:t>Rstudio</a:t>
            </a:r>
            <a:r>
              <a:rPr lang="en-US" sz="1200" kern="1200" dirty="0">
                <a:solidFill>
                  <a:schemeClr val="tx1"/>
                </a:solidFill>
                <a:effectLst/>
                <a:latin typeface="+mn-lt"/>
                <a:ea typeface="+mn-ea"/>
                <a:cs typeface="+mn-cs"/>
              </a:rPr>
              <a:t> (the development environment) from R Markdown (the document format we use for reproducible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addition to learning to create and edit R Markdown documents we discussed some basic coding vocabulary including: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-Packages (such as the </a:t>
            </a:r>
            <a:r>
              <a:rPr lang="en-US" sz="1200" kern="1200" dirty="0" err="1">
                <a:solidFill>
                  <a:schemeClr val="tx1"/>
                </a:solidFill>
                <a:effectLst/>
                <a:latin typeface="+mn-lt"/>
                <a:ea typeface="+mn-ea"/>
                <a:cs typeface="+mn-cs"/>
              </a:rPr>
              <a:t>Tidyverse</a:t>
            </a:r>
            <a:r>
              <a:rPr lang="en-US" sz="1200" kern="1200" dirty="0">
                <a:solidFill>
                  <a:schemeClr val="tx1"/>
                </a:solidFill>
                <a:effectLst/>
                <a:latin typeface="+mn-lt"/>
                <a:ea typeface="+mn-ea"/>
                <a:cs typeface="+mn-cs"/>
              </a:rPr>
              <a:t>) which extend the functionality of R.  We us the </a:t>
            </a:r>
            <a:r>
              <a:rPr lang="en-US" sz="1200" kern="1200" dirty="0" err="1">
                <a:solidFill>
                  <a:schemeClr val="tx1"/>
                </a:solidFill>
                <a:effectLst/>
                <a:latin typeface="+mn-lt"/>
                <a:ea typeface="+mn-ea"/>
                <a:cs typeface="+mn-cs"/>
              </a:rPr>
              <a:t>install.packages</a:t>
            </a:r>
            <a:r>
              <a:rPr lang="en-US" sz="1200" kern="1200" dirty="0">
                <a:solidFill>
                  <a:schemeClr val="tx1"/>
                </a:solidFill>
                <a:effectLst/>
                <a:latin typeface="+mn-lt"/>
                <a:ea typeface="+mn-ea"/>
                <a:cs typeface="+mn-cs"/>
              </a:rPr>
              <a:t>() function to install packages, and the library() function to load them into the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-Functions do stuff on our behalf, they accept arguments, and we can store their output in named objects using the assignment operator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we discussed and practiced importing data using the </a:t>
            </a:r>
            <a:r>
              <a:rPr lang="en-US" sz="1200" kern="1200" dirty="0" err="1">
                <a:solidFill>
                  <a:schemeClr val="tx1"/>
                </a:solidFill>
                <a:effectLst/>
                <a:latin typeface="+mn-lt"/>
                <a:ea typeface="+mn-ea"/>
                <a:cs typeface="+mn-cs"/>
              </a:rPr>
              <a:t>read_csv</a:t>
            </a:r>
            <a:r>
              <a:rPr lang="en-US" sz="1200" kern="1200" dirty="0">
                <a:solidFill>
                  <a:schemeClr val="tx1"/>
                </a:solidFill>
                <a:effectLst/>
                <a:latin typeface="+mn-lt"/>
                <a:ea typeface="+mn-ea"/>
                <a:cs typeface="+mn-cs"/>
              </a:rPr>
              <a:t>() function from the </a:t>
            </a:r>
            <a:r>
              <a:rPr lang="en-US" sz="1200" kern="1200" dirty="0" err="1">
                <a:solidFill>
                  <a:schemeClr val="tx1"/>
                </a:solidFill>
                <a:effectLst/>
                <a:latin typeface="+mn-lt"/>
                <a:ea typeface="+mn-ea"/>
                <a:cs typeface="+mn-cs"/>
              </a:rPr>
              <a:t>tidyverse</a:t>
            </a:r>
            <a:r>
              <a:rPr lang="en-US" sz="1200" kern="1200" dirty="0">
                <a:solidFill>
                  <a:schemeClr val="tx1"/>
                </a:solidFill>
                <a:effectLst/>
                <a:latin typeface="+mn-lt"/>
                <a:ea typeface="+mn-ea"/>
                <a:cs typeface="+mn-cs"/>
              </a:rPr>
              <a:t>, and explored this data visually</a:t>
            </a:r>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each lesson we have included a what else section to introduce you to ”what else” you may want to explore and learn about after completing this course.</a:t>
            </a:r>
          </a:p>
          <a:p>
            <a:endParaRPr lang="en-US" dirty="0"/>
          </a:p>
          <a:p>
            <a:r>
              <a:rPr lang="en-US" dirty="0"/>
              <a:t>This includes helpful hints, other functions in the </a:t>
            </a:r>
            <a:r>
              <a:rPr lang="en-US" dirty="0" err="1"/>
              <a:t>Tidyverse</a:t>
            </a:r>
            <a:r>
              <a:rPr lang="en-US" dirty="0"/>
              <a:t>, and exciting packages you may want to check out.</a:t>
            </a:r>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Import cheat sheet helps with the grammar of importing data including other file types and those with other separators (like pipes “|” instead of commas).</a:t>
            </a:r>
          </a:p>
          <a:p>
            <a:endParaRPr lang="en-US" dirty="0"/>
          </a:p>
          <a:p>
            <a:r>
              <a:rPr lang="en-US" dirty="0"/>
              <a:t>The Data Import cheat sheet is available on the RStudio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put these pieces together to load our </a:t>
            </a:r>
            <a:r>
              <a:rPr lang="en-US" baseline="0" dirty="0" err="1"/>
              <a:t>covid</a:t>
            </a:r>
            <a:r>
              <a:rPr lang="en-US" baseline="0" dirty="0"/>
              <a:t> data set.</a:t>
            </a:r>
          </a:p>
          <a:p>
            <a:endParaRPr lang="en-US" baseline="0" dirty="0"/>
          </a:p>
          <a:p>
            <a:r>
              <a:rPr lang="en-US" baseline="0" dirty="0"/>
              <a:t>This line of code reads the “</a:t>
            </a:r>
            <a:r>
              <a:rPr lang="en-US" baseline="0" dirty="0" err="1"/>
              <a:t>covid_testing</a:t>
            </a:r>
            <a:r>
              <a:rPr lang="en-US" baseline="0" dirty="0"/>
              <a:t> object gets the output of the </a:t>
            </a:r>
            <a:r>
              <a:rPr lang="en-US" baseline="0" dirty="0" err="1"/>
              <a:t>read_csv</a:t>
            </a:r>
            <a:r>
              <a:rPr lang="en-US" baseline="0" dirty="0"/>
              <a:t> function on the </a:t>
            </a:r>
            <a:r>
              <a:rPr lang="en-US" baseline="0" dirty="0" err="1"/>
              <a:t>covid_testing</a:t>
            </a:r>
            <a:r>
              <a:rPr lang="en-US" baseline="0" dirty="0"/>
              <a:t> CSV file”.</a:t>
            </a:r>
          </a:p>
          <a:p>
            <a:endParaRPr lang="en-US" baseline="0" dirty="0"/>
          </a:p>
          <a:p>
            <a:r>
              <a:rPr lang="en-US" baseline="0" dirty="0"/>
              <a:t>You might notice that one of the objects is put in quotes and the other one isn't. </a:t>
            </a:r>
          </a:p>
          <a:p>
            <a:endParaRPr lang="en-US" baseline="0" dirty="0"/>
          </a:p>
          <a:p>
            <a:r>
              <a:rPr lang="en-US" baseline="0" dirty="0"/>
              <a:t>To be honest, quotes can be confusing. Names of objects such as data frames don't get quotes. In contrast, literal file names are always put in quotes.  This is part of the grammar of coding (the syntax) in R that will become more familiar to you as you develop proficiency and comfort with the language.</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14016658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There are a variety of other packages out there designed to deal with different file formats:</a:t>
            </a:r>
          </a:p>
          <a:p>
            <a:pPr marL="0" indent="0">
              <a:buFontTx/>
              <a:buNone/>
            </a:pPr>
            <a:endParaRPr lang="en-US" dirty="0"/>
          </a:p>
          <a:p>
            <a:pPr marL="171450" indent="-171450">
              <a:buFontTx/>
              <a:buChar char="-"/>
            </a:pPr>
            <a:r>
              <a:rPr lang="en-US" dirty="0" err="1"/>
              <a:t>Readxl</a:t>
            </a:r>
            <a:r>
              <a:rPr lang="en-US" dirty="0"/>
              <a:t>: Excel</a:t>
            </a:r>
          </a:p>
          <a:p>
            <a:pPr marL="171450" indent="-171450">
              <a:buFontTx/>
              <a:buChar char="-"/>
            </a:pPr>
            <a:r>
              <a:rPr lang="en-US" dirty="0"/>
              <a:t>Haven: SPSS, Stat, SAS files</a:t>
            </a:r>
          </a:p>
          <a:p>
            <a:pPr marL="171450" indent="-171450">
              <a:buFontTx/>
              <a:buChar char="-"/>
            </a:pPr>
            <a:r>
              <a:rPr lang="en-US" dirty="0" err="1"/>
              <a:t>Googlesheets</a:t>
            </a:r>
            <a:endParaRPr lang="en-US" dirty="0"/>
          </a:p>
          <a:p>
            <a:pPr marL="171450" indent="-171450">
              <a:buFontTx/>
              <a:buChar char="-"/>
            </a:pPr>
            <a:r>
              <a:rPr lang="en-US" dirty="0" err="1"/>
              <a:t>Rvest</a:t>
            </a:r>
            <a:r>
              <a:rPr lang="en-US" dirty="0"/>
              <a:t>: scrape the web</a:t>
            </a:r>
          </a:p>
          <a:p>
            <a:pPr marL="171450" indent="-171450">
              <a:buFontTx/>
              <a:buChar char="-"/>
            </a:pPr>
            <a:r>
              <a:rPr lang="en-US" dirty="0" err="1"/>
              <a:t>Jsonlite</a:t>
            </a:r>
            <a:r>
              <a:rPr lang="en-US" dirty="0"/>
              <a:t>: JSON data and APIs on the web</a:t>
            </a: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3077695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put these pieces together to load our </a:t>
            </a:r>
            <a:r>
              <a:rPr lang="en-US" baseline="0" dirty="0" err="1"/>
              <a:t>covid</a:t>
            </a:r>
            <a:r>
              <a:rPr lang="en-US" baseline="0" dirty="0"/>
              <a:t> data set.</a:t>
            </a:r>
          </a:p>
          <a:p>
            <a:endParaRPr lang="en-US" baseline="0" dirty="0"/>
          </a:p>
          <a:p>
            <a:r>
              <a:rPr lang="en-US" baseline="0" dirty="0"/>
              <a:t>This line of code reads the “</a:t>
            </a:r>
            <a:r>
              <a:rPr lang="en-US" baseline="0" dirty="0" err="1"/>
              <a:t>covid_testing</a:t>
            </a:r>
            <a:r>
              <a:rPr lang="en-US" baseline="0" dirty="0"/>
              <a:t> object gets the output of the </a:t>
            </a:r>
            <a:r>
              <a:rPr lang="en-US" baseline="0" dirty="0" err="1"/>
              <a:t>read_csv</a:t>
            </a:r>
            <a:r>
              <a:rPr lang="en-US" baseline="0" dirty="0"/>
              <a:t> function on the </a:t>
            </a:r>
            <a:r>
              <a:rPr lang="en-US" baseline="0" dirty="0" err="1"/>
              <a:t>covid_testing</a:t>
            </a:r>
            <a:r>
              <a:rPr lang="en-US" baseline="0" dirty="0"/>
              <a:t> CSV file”.</a:t>
            </a:r>
          </a:p>
          <a:p>
            <a:endParaRPr lang="en-US" baseline="0" dirty="0"/>
          </a:p>
          <a:p>
            <a:r>
              <a:rPr lang="en-US" baseline="0" dirty="0"/>
              <a:t>You might notice that one of the objects is put in quotes and the other one isn't. </a:t>
            </a:r>
          </a:p>
          <a:p>
            <a:endParaRPr lang="en-US" baseline="0" dirty="0"/>
          </a:p>
          <a:p>
            <a:r>
              <a:rPr lang="en-US" baseline="0" dirty="0"/>
              <a:t>To be honest, quotes can be confusing. Names of objects such as data frames don't get quotes. In contrast, literal file names are always put in quotes.  This is part of the grammar of coding (the syntax) in R that will become more familiar to you as you develop proficiency and comfort with the language.</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573228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42744509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connect to a variety of different databases directly in R to source your data.</a:t>
            </a:r>
          </a:p>
          <a:p>
            <a:endParaRPr lang="en-US" dirty="0"/>
          </a:p>
          <a:p>
            <a:r>
              <a:rPr lang="en-US" dirty="0"/>
              <a:t>If you use any of these, you may want to check out the tools to make database connections in R.</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27296016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reticulate package provides an interface between R and python. </a:t>
            </a:r>
          </a:p>
          <a:p>
            <a:endParaRPr lang="en-US" dirty="0"/>
          </a:p>
          <a:p>
            <a:r>
              <a:rPr lang="en-US" dirty="0"/>
              <a:t>This means, you can mix code chunks written in R with code chunks written in Python.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 does many things really well, but no programming language is perfect for all tasks.  It is great that R gives us tools to mix and match languages in different code chunks in situ.</a:t>
            </a:r>
          </a:p>
          <a:p>
            <a:endParaRPr lang="en-US" dirty="0"/>
          </a:p>
          <a:p>
            <a:r>
              <a:rPr lang="en-US" dirty="0"/>
              <a:t>For those of you new to coding, we recommend focusing on a single language to develop proficiency before moving on to another language.  This will shorten the learning curve for your first and future languages.</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3731989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At it’s most basic, R is a fancy calculator.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It supports common mathematical operators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add, - subtract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multiply, / divide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exponents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execute our code by pressing the play button, the answer is returned below the code chunk.</a:t>
            </a:r>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4080365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are code that perform actions on our behalf.  We can use functions that others have written (or that we write ourselves) to reuse existing code over and over.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accept an argument (input).  We use parentheses as the syntax (grammar) to identify the argument(s).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Then the function does its task and provides us with some output, in this case the absolute value of an integer.</a:t>
            </a:r>
          </a:p>
        </p:txBody>
      </p:sp>
      <p:sp>
        <p:nvSpPr>
          <p:cNvPr id="4" name="Slide Number Placeholder 3"/>
          <p:cNvSpPr>
            <a:spLocks noGrp="1"/>
          </p:cNvSpPr>
          <p:nvPr>
            <p:ph type="sldNum" sz="quarter" idx="10"/>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3610103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can do more than simple math.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case the sequence function </a:t>
            </a:r>
            <a:r>
              <a:rPr lang="en-US" baseline="0" dirty="0" err="1"/>
              <a:t>seq</a:t>
            </a:r>
            <a:r>
              <a:rPr lang="en-US" baseline="0" dirty="0"/>
              <a:t>() accepts arguments defining a start position, a stop position, and an interval, to create a series (a vector) of integers.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2270425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a very important concept in many programming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the containers in which we can store things for later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You can store single values, series, tables, or even 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example we are taking our previous </a:t>
            </a:r>
            <a:r>
              <a:rPr lang="en-US" b="1" baseline="0" dirty="0" err="1"/>
              <a:t>seq</a:t>
            </a:r>
            <a:r>
              <a:rPr lang="en-US" b="1" baseline="0" dirty="0"/>
              <a:t>()</a:t>
            </a:r>
            <a:r>
              <a:rPr lang="en-US" baseline="0" dirty="0"/>
              <a:t> created series and storing it out to an object which we have called </a:t>
            </a:r>
            <a:r>
              <a:rPr lang="en-US" b="1" baseline="0" dirty="0"/>
              <a:t>sequence_of_10s</a:t>
            </a:r>
            <a:r>
              <a:rPr lang="en-US"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t>
            </a:r>
            <a:r>
              <a:rPr lang="en-US" b="1" baseline="0" dirty="0"/>
              <a:t>&lt;- </a:t>
            </a:r>
            <a:r>
              <a:rPr lang="en-US" b="0" baseline="0" dirty="0"/>
              <a:t>characters are called an assignment operator.  They point to the place where we want to store output.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You can execute code without assigning it to an object however the output is not stored for future use.  If you want to revisit or reference the output of a particular line of code, assign it to an object using the assignment operator </a:t>
            </a:r>
            <a:r>
              <a:rPr lang="en-US" b="1" baseline="0" dirty="0"/>
              <a:t>&lt;-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3503096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also review our object in RStudio via the environment tab.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create an object in the environment, it will appear in the environment tab and we can review its contents there.</a:t>
            </a:r>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716773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subject to same laws of programming we have learned so far.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provides objects as arguments for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062557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10/27/21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10/27/21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10/27/21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10/27/21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9329276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10/27/21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10/27/21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10/27/21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10/27/21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10/27/21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10/27/21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10/27/21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10/27/21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10/27/21</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10/27/21</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10/27/21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10/27/21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10/27/21</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tiff"/><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6.tiff"/><Relationship Id="rId7" Type="http://schemas.openxmlformats.org/officeDocument/2006/relationships/image" Target="../media/image40.tiff"/><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image" Target="../media/image39.tiff"/><Relationship Id="rId5" Type="http://schemas.openxmlformats.org/officeDocument/2006/relationships/image" Target="../media/image38.tiff"/><Relationship Id="rId4" Type="http://schemas.openxmlformats.org/officeDocument/2006/relationships/image" Target="../media/image37.tiff"/></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db.rstudio.com/databases/" TargetMode="External"/><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Coding Basics and Importing Data</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Patrick Mathias</a:t>
            </a:r>
          </a:p>
          <a:p>
            <a:r>
              <a:rPr lang="en-US" sz="3200" dirty="0"/>
              <a:t>Lesson 2</a:t>
            </a:r>
          </a:p>
          <a:p>
            <a:r>
              <a:rPr lang="en-US" sz="3200" dirty="0"/>
              <a:t>DLMP Fall 2021</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#1</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1422400"/>
            <a:ext cx="9720072" cy="3994151"/>
          </a:xfrm>
        </p:spPr>
        <p:txBody>
          <a:bodyPr>
            <a:normAutofit/>
          </a:bodyPr>
          <a:lstStyle/>
          <a:p>
            <a:pPr marL="0" indent="0">
              <a:buNone/>
            </a:pPr>
            <a:r>
              <a:rPr lang="en-US" sz="2400" dirty="0"/>
              <a:t>I’ve written some code to create a sequence from 0 to 500 in increments of 25 called sequence_of_25s.  Ultimately I want to calculate the median value of this sequence.  Unfortunately I’ve made some mistakes in my code and I am hoping you can help me find them.</a:t>
            </a:r>
          </a:p>
          <a:p>
            <a:pPr marL="0" indent="0">
              <a:buNone/>
            </a:pPr>
            <a:endParaRPr lang="en-US" sz="2400" dirty="0"/>
          </a:p>
          <a:p>
            <a:pPr marL="0" indent="0">
              <a:buNone/>
            </a:pPr>
            <a:endParaRPr lang="en-US" sz="2400" dirty="0"/>
          </a:p>
        </p:txBody>
      </p:sp>
      <p:pic>
        <p:nvPicPr>
          <p:cNvPr id="12" name="Picture 11">
            <a:extLst>
              <a:ext uri="{FF2B5EF4-FFF2-40B4-BE49-F238E27FC236}">
                <a16:creationId xmlns:a16="http://schemas.microsoft.com/office/drawing/2014/main" id="{404CF291-1B63-434A-9287-0F3809FAFC95}"/>
              </a:ext>
            </a:extLst>
          </p:cNvPr>
          <p:cNvPicPr>
            <a:picLocks noChangeAspect="1"/>
          </p:cNvPicPr>
          <p:nvPr/>
        </p:nvPicPr>
        <p:blipFill>
          <a:blip r:embed="rId3"/>
          <a:stretch>
            <a:fillRect/>
          </a:stretch>
        </p:blipFill>
        <p:spPr>
          <a:xfrm>
            <a:off x="2609850" y="3156967"/>
            <a:ext cx="6337300" cy="3505200"/>
          </a:xfrm>
          <a:prstGeom prst="rect">
            <a:avLst/>
          </a:prstGeom>
        </p:spPr>
      </p:pic>
    </p:spTree>
    <p:extLst>
      <p:ext uri="{BB962C8B-B14F-4D97-AF65-F5344CB8AC3E}">
        <p14:creationId xmlns:p14="http://schemas.microsoft.com/office/powerpoint/2010/main" val="23844643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Importing Data</a:t>
            </a:r>
          </a:p>
        </p:txBody>
      </p:sp>
    </p:spTree>
    <p:extLst>
      <p:ext uri="{BB962C8B-B14F-4D97-AF65-F5344CB8AC3E}">
        <p14:creationId xmlns:p14="http://schemas.microsoft.com/office/powerpoint/2010/main" val="180440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8" name="Rectangle 7">
            <a:extLst>
              <a:ext uri="{FF2B5EF4-FFF2-40B4-BE49-F238E27FC236}">
                <a16:creationId xmlns:a16="http://schemas.microsoft.com/office/drawing/2014/main" id="{33CEA39C-04B8-C449-A1F5-D85D0CDDDD3A}"/>
              </a:ext>
            </a:extLst>
          </p:cNvPr>
          <p:cNvSpPr/>
          <p:nvPr/>
        </p:nvSpPr>
        <p:spPr>
          <a:xfrm>
            <a:off x="257560" y="3812362"/>
            <a:ext cx="1454281"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645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2914649" y="1447800"/>
            <a:ext cx="6362700" cy="5410200"/>
            <a:chOff x="2914649" y="1447800"/>
            <a:chExt cx="6362700" cy="5410200"/>
          </a:xfrm>
        </p:grpSpPr>
        <p:pic>
          <p:nvPicPr>
            <p:cNvPr id="2" name="Picture 1"/>
            <p:cNvPicPr>
              <a:picLocks noChangeAspect="1"/>
            </p:cNvPicPr>
            <p:nvPr/>
          </p:nvPicPr>
          <p:blipFill>
            <a:blip r:embed="rId3"/>
            <a:stretch>
              <a:fillRect/>
            </a:stretch>
          </p:blipFill>
          <p:spPr>
            <a:xfrm>
              <a:off x="2914649" y="1447800"/>
              <a:ext cx="6362700" cy="5410200"/>
            </a:xfrm>
            <a:prstGeom prst="rect">
              <a:avLst/>
            </a:prstGeom>
          </p:spPr>
        </p:pic>
        <p:sp>
          <p:nvSpPr>
            <p:cNvPr id="25" name="Rectangle 24"/>
            <p:cNvSpPr/>
            <p:nvPr/>
          </p:nvSpPr>
          <p:spPr>
            <a:xfrm>
              <a:off x="4431323" y="2150347"/>
              <a:ext cx="113546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518220" y="2453472"/>
              <a:ext cx="1867318"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658897" y="2759947"/>
              <a:ext cx="219891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146241" y="3066421"/>
              <a:ext cx="1832149"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p:cNvPicPr>
            <a:picLocks noChangeAspect="1"/>
          </p:cNvPicPr>
          <p:nvPr/>
        </p:nvPicPr>
        <p:blipFill>
          <a:blip r:embed="rId4"/>
          <a:stretch>
            <a:fillRect/>
          </a:stretch>
        </p:blipFill>
        <p:spPr>
          <a:xfrm>
            <a:off x="5559813" y="427278"/>
            <a:ext cx="1011410" cy="1020522"/>
          </a:xfrm>
          <a:prstGeom prst="rect">
            <a:avLst/>
          </a:prstGeom>
        </p:spPr>
      </p:pic>
      <p:sp>
        <p:nvSpPr>
          <p:cNvPr id="5" name="TextBox 4"/>
          <p:cNvSpPr txBox="1"/>
          <p:nvPr/>
        </p:nvSpPr>
        <p:spPr>
          <a:xfrm>
            <a:off x="5721624" y="665191"/>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17" name="Picture 16"/>
          <p:cNvPicPr>
            <a:picLocks noChangeAspect="1"/>
          </p:cNvPicPr>
          <p:nvPr/>
        </p:nvPicPr>
        <p:blipFill>
          <a:blip r:embed="rId5"/>
          <a:stretch>
            <a:fillRect/>
          </a:stretch>
        </p:blipFill>
        <p:spPr>
          <a:xfrm>
            <a:off x="4411272" y="2140575"/>
            <a:ext cx="609600" cy="317500"/>
          </a:xfrm>
          <a:prstGeom prst="rect">
            <a:avLst/>
          </a:prstGeom>
        </p:spPr>
      </p:pic>
      <p:pic>
        <p:nvPicPr>
          <p:cNvPr id="18" name="Picture 17"/>
          <p:cNvPicPr>
            <a:picLocks noChangeAspect="1"/>
          </p:cNvPicPr>
          <p:nvPr/>
        </p:nvPicPr>
        <p:blipFill>
          <a:blip r:embed="rId6"/>
          <a:stretch>
            <a:fillRect/>
          </a:stretch>
        </p:blipFill>
        <p:spPr>
          <a:xfrm>
            <a:off x="5018790" y="2148694"/>
            <a:ext cx="533400" cy="292100"/>
          </a:xfrm>
          <a:prstGeom prst="rect">
            <a:avLst/>
          </a:prstGeom>
        </p:spPr>
      </p:pic>
      <p:pic>
        <p:nvPicPr>
          <p:cNvPr id="19" name="Picture 18"/>
          <p:cNvPicPr>
            <a:picLocks noChangeAspect="1"/>
          </p:cNvPicPr>
          <p:nvPr/>
        </p:nvPicPr>
        <p:blipFill>
          <a:blip r:embed="rId7"/>
          <a:stretch>
            <a:fillRect/>
          </a:stretch>
        </p:blipFill>
        <p:spPr>
          <a:xfrm>
            <a:off x="5493753" y="2433387"/>
            <a:ext cx="965200" cy="317500"/>
          </a:xfrm>
          <a:prstGeom prst="rect">
            <a:avLst/>
          </a:prstGeom>
        </p:spPr>
      </p:pic>
      <p:pic>
        <p:nvPicPr>
          <p:cNvPr id="20" name="Picture 19"/>
          <p:cNvPicPr>
            <a:picLocks noChangeAspect="1"/>
          </p:cNvPicPr>
          <p:nvPr/>
        </p:nvPicPr>
        <p:blipFill>
          <a:blip r:embed="rId8"/>
          <a:stretch>
            <a:fillRect/>
          </a:stretch>
        </p:blipFill>
        <p:spPr>
          <a:xfrm>
            <a:off x="6414837" y="2441408"/>
            <a:ext cx="990600" cy="292100"/>
          </a:xfrm>
          <a:prstGeom prst="rect">
            <a:avLst/>
          </a:prstGeom>
        </p:spPr>
      </p:pic>
      <p:pic>
        <p:nvPicPr>
          <p:cNvPr id="21" name="Picture 20"/>
          <p:cNvPicPr>
            <a:picLocks noChangeAspect="1"/>
          </p:cNvPicPr>
          <p:nvPr/>
        </p:nvPicPr>
        <p:blipFill>
          <a:blip r:embed="rId9"/>
          <a:stretch>
            <a:fillRect/>
          </a:stretch>
        </p:blipFill>
        <p:spPr>
          <a:xfrm>
            <a:off x="5662194" y="2743869"/>
            <a:ext cx="914400" cy="304800"/>
          </a:xfrm>
          <a:prstGeom prst="rect">
            <a:avLst/>
          </a:prstGeom>
        </p:spPr>
      </p:pic>
      <p:pic>
        <p:nvPicPr>
          <p:cNvPr id="22" name="Picture 21"/>
          <p:cNvPicPr>
            <a:picLocks noChangeAspect="1"/>
          </p:cNvPicPr>
          <p:nvPr/>
        </p:nvPicPr>
        <p:blipFill>
          <a:blip r:embed="rId10"/>
          <a:stretch>
            <a:fillRect/>
          </a:stretch>
        </p:blipFill>
        <p:spPr>
          <a:xfrm>
            <a:off x="6562558" y="2750385"/>
            <a:ext cx="1295400" cy="304800"/>
          </a:xfrm>
          <a:prstGeom prst="rect">
            <a:avLst/>
          </a:prstGeom>
        </p:spPr>
      </p:pic>
      <p:pic>
        <p:nvPicPr>
          <p:cNvPr id="23" name="Picture 22"/>
          <p:cNvPicPr>
            <a:picLocks noChangeAspect="1"/>
          </p:cNvPicPr>
          <p:nvPr/>
        </p:nvPicPr>
        <p:blipFill>
          <a:blip r:embed="rId11"/>
          <a:stretch>
            <a:fillRect/>
          </a:stretch>
        </p:blipFill>
        <p:spPr>
          <a:xfrm>
            <a:off x="6111373" y="3073066"/>
            <a:ext cx="914400" cy="292100"/>
          </a:xfrm>
          <a:prstGeom prst="rect">
            <a:avLst/>
          </a:prstGeom>
        </p:spPr>
      </p:pic>
      <p:pic>
        <p:nvPicPr>
          <p:cNvPr id="24" name="Picture 23"/>
          <p:cNvPicPr>
            <a:picLocks noChangeAspect="1"/>
          </p:cNvPicPr>
          <p:nvPr/>
        </p:nvPicPr>
        <p:blipFill>
          <a:blip r:embed="rId12"/>
          <a:stretch>
            <a:fillRect/>
          </a:stretch>
        </p:blipFill>
        <p:spPr>
          <a:xfrm>
            <a:off x="7013408" y="3051008"/>
            <a:ext cx="977900" cy="342900"/>
          </a:xfrm>
          <a:prstGeom prst="rect">
            <a:avLst/>
          </a:prstGeom>
        </p:spPr>
      </p:pic>
      <p:sp>
        <p:nvSpPr>
          <p:cNvPr id="34" name="Rounded Rectangular Callout 33"/>
          <p:cNvSpPr/>
          <p:nvPr/>
        </p:nvSpPr>
        <p:spPr>
          <a:xfrm>
            <a:off x="9179046" y="2129441"/>
            <a:ext cx="1955868" cy="1246648"/>
          </a:xfrm>
          <a:prstGeom prst="wedgeRoundRectCallout">
            <a:avLst>
              <a:gd name="adj1" fmla="val -91991"/>
              <a:gd name="adj2" fmla="val 3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9179046" y="1993621"/>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rectangular structure</a:t>
            </a:r>
          </a:p>
          <a:p>
            <a:pPr algn="ctr"/>
            <a:endParaRPr lang="en-US" dirty="0">
              <a:solidFill>
                <a:schemeClr val="bg1"/>
              </a:solidFill>
            </a:endParaRPr>
          </a:p>
        </p:txBody>
      </p:sp>
      <p:sp>
        <p:nvSpPr>
          <p:cNvPr id="37" name="Rounded Rectangular Callout 36"/>
          <p:cNvSpPr/>
          <p:nvPr/>
        </p:nvSpPr>
        <p:spPr>
          <a:xfrm>
            <a:off x="1280266" y="308075"/>
            <a:ext cx="1955868" cy="1246648"/>
          </a:xfrm>
          <a:prstGeom prst="wedgeRoundRectCallout">
            <a:avLst>
              <a:gd name="adj1" fmla="val 69359"/>
              <a:gd name="adj2" fmla="val 8708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1280266" y="172255"/>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plain text (“flat”) file</a:t>
            </a:r>
          </a:p>
          <a:p>
            <a:pPr algn="ctr"/>
            <a:endParaRPr lang="en-US" dirty="0">
              <a:solidFill>
                <a:schemeClr val="bg1"/>
              </a:solidFill>
            </a:endParaRPr>
          </a:p>
        </p:txBody>
      </p:sp>
      <p:sp>
        <p:nvSpPr>
          <p:cNvPr id="39" name="Rounded Rectangular Callout 38"/>
          <p:cNvSpPr/>
          <p:nvPr/>
        </p:nvSpPr>
        <p:spPr>
          <a:xfrm>
            <a:off x="1302568" y="2616378"/>
            <a:ext cx="1955868" cy="1246648"/>
          </a:xfrm>
          <a:prstGeom prst="wedgeRoundRectCallout">
            <a:avLst>
              <a:gd name="adj1" fmla="val 73921"/>
              <a:gd name="adj2" fmla="val -7660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TextBox 39"/>
          <p:cNvSpPr txBox="1"/>
          <p:nvPr/>
        </p:nvSpPr>
        <p:spPr>
          <a:xfrm>
            <a:off x="1302568" y="2696001"/>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 row</a:t>
            </a:r>
          </a:p>
          <a:p>
            <a:pPr algn="ctr"/>
            <a:endParaRPr lang="en-US" dirty="0">
              <a:solidFill>
                <a:schemeClr val="bg1"/>
              </a:solidFill>
            </a:endParaRPr>
          </a:p>
        </p:txBody>
      </p:sp>
    </p:spTree>
    <p:extLst>
      <p:ext uri="{BB962C8B-B14F-4D97-AF65-F5344CB8AC3E}">
        <p14:creationId xmlns:p14="http://schemas.microsoft.com/office/powerpoint/2010/main" val="204178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42" presetClass="path" presetSubtype="0" accel="50000" decel="50000" fill="hold" nodeType="withEffect">
                                  <p:stCondLst>
                                    <p:cond delay="0"/>
                                  </p:stCondLst>
                                  <p:childTnLst>
                                    <p:animMotion origin="layout" path="M 1.04167E-6 4.81481E-6 L 0.13724 -0.00024 " pathEditMode="relative" rAng="0" ptsTypes="AA">
                                      <p:cBhvr>
                                        <p:cTn id="16" dur="2000" fill="hold"/>
                                        <p:tgtEl>
                                          <p:spTgt spid="17"/>
                                        </p:tgtEl>
                                        <p:attrNameLst>
                                          <p:attrName>ppt_x</p:attrName>
                                          <p:attrName>ppt_y</p:attrName>
                                        </p:attrNameLst>
                                      </p:cBhvr>
                                      <p:rCtr x="6862" y="-23"/>
                                    </p:animMotion>
                                  </p:childTnLst>
                                </p:cTn>
                              </p:par>
                              <p:par>
                                <p:cTn id="17" presetID="42" presetClass="path" presetSubtype="0" accel="50000" decel="50000" fill="hold" nodeType="withEffect">
                                  <p:stCondLst>
                                    <p:cond delay="0"/>
                                  </p:stCondLst>
                                  <p:childTnLst>
                                    <p:animMotion origin="layout" path="M -3.54167E-6 -2.22222E-6 L 0.16289 -0.00069 " pathEditMode="relative" rAng="0" ptsTypes="AA">
                                      <p:cBhvr>
                                        <p:cTn id="18" dur="2000" fill="hold"/>
                                        <p:tgtEl>
                                          <p:spTgt spid="18"/>
                                        </p:tgtEl>
                                        <p:attrNameLst>
                                          <p:attrName>ppt_x</p:attrName>
                                          <p:attrName>ppt_y</p:attrName>
                                        </p:attrNameLst>
                                      </p:cBhvr>
                                      <p:rCtr x="8138" y="-46"/>
                                    </p:animMotion>
                                  </p:childTnLst>
                                </p:cTn>
                              </p:par>
                              <p:par>
                                <p:cTn id="19" presetID="42" presetClass="path" presetSubtype="0" accel="50000" decel="50000" fill="hold" nodeType="withEffect">
                                  <p:stCondLst>
                                    <p:cond delay="0"/>
                                  </p:stCondLst>
                                  <p:childTnLst>
                                    <p:animMotion origin="layout" path="M -4.375E-6 7.40741E-7 L 0.04974 -0.00046 " pathEditMode="relative" rAng="0" ptsTypes="AA">
                                      <p:cBhvr>
                                        <p:cTn id="20" dur="2000" fill="hold"/>
                                        <p:tgtEl>
                                          <p:spTgt spid="19"/>
                                        </p:tgtEl>
                                        <p:attrNameLst>
                                          <p:attrName>ppt_x</p:attrName>
                                          <p:attrName>ppt_y</p:attrName>
                                        </p:attrNameLst>
                                      </p:cBhvr>
                                      <p:rCtr x="2487" y="-23"/>
                                    </p:animMotion>
                                  </p:childTnLst>
                                </p:cTn>
                              </p:par>
                              <p:par>
                                <p:cTn id="21" presetID="42" presetClass="path" presetSubtype="0" accel="50000" decel="50000" fill="hold" nodeType="withEffect">
                                  <p:stCondLst>
                                    <p:cond delay="0"/>
                                  </p:stCondLst>
                                  <p:childTnLst>
                                    <p:animMotion origin="layout" path="M 3.125E-6 -4.81481E-6 L 0.05039 -0.00023 " pathEditMode="relative" rAng="0" ptsTypes="AA">
                                      <p:cBhvr>
                                        <p:cTn id="22" dur="2000" fill="hold"/>
                                        <p:tgtEl>
                                          <p:spTgt spid="20"/>
                                        </p:tgtEl>
                                        <p:attrNameLst>
                                          <p:attrName>ppt_x</p:attrName>
                                          <p:attrName>ppt_y</p:attrName>
                                        </p:attrNameLst>
                                      </p:cBhvr>
                                      <p:rCtr x="2513" y="-23"/>
                                    </p:animMotion>
                                  </p:childTnLst>
                                </p:cTn>
                              </p:par>
                              <p:par>
                                <p:cTn id="23" presetID="42" presetClass="path" presetSubtype="0" accel="50000" decel="50000" fill="hold" nodeType="withEffect">
                                  <p:stCondLst>
                                    <p:cond delay="0"/>
                                  </p:stCondLst>
                                  <p:childTnLst>
                                    <p:animMotion origin="layout" path="M -3.125E-6 -2.22222E-6 L 0.03672 -2.22222E-6 " pathEditMode="relative" rAng="0" ptsTypes="AA">
                                      <p:cBhvr>
                                        <p:cTn id="24" dur="2000" fill="hold"/>
                                        <p:tgtEl>
                                          <p:spTgt spid="21"/>
                                        </p:tgtEl>
                                        <p:attrNameLst>
                                          <p:attrName>ppt_x</p:attrName>
                                          <p:attrName>ppt_y</p:attrName>
                                        </p:attrNameLst>
                                      </p:cBhvr>
                                      <p:rCtr x="1836" y="0"/>
                                    </p:animMotion>
                                  </p:childTnLst>
                                </p:cTn>
                              </p:par>
                              <p:par>
                                <p:cTn id="25" presetID="42" presetClass="path" presetSubtype="0" accel="50000" decel="50000" fill="hold" nodeType="withEffect">
                                  <p:stCondLst>
                                    <p:cond delay="0"/>
                                  </p:stCondLst>
                                  <p:childTnLst>
                                    <p:animMotion origin="layout" path="M 3.75E-6 3.7037E-7 L 0.03789 0.00023 " pathEditMode="relative" rAng="0" ptsTypes="AA">
                                      <p:cBhvr>
                                        <p:cTn id="26" dur="2000" fill="hold"/>
                                        <p:tgtEl>
                                          <p:spTgt spid="22"/>
                                        </p:tgtEl>
                                        <p:attrNameLst>
                                          <p:attrName>ppt_x</p:attrName>
                                          <p:attrName>ppt_y</p:attrName>
                                        </p:attrNameLst>
                                      </p:cBhvr>
                                      <p:rCtr x="1888" y="0"/>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7" grpId="0" animBg="1"/>
      <p:bldP spid="38" grpId="0"/>
      <p:bldP spid="39" grpId="0" animBg="1"/>
      <p:bldP spid="4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88828" y="2286000"/>
            <a:ext cx="7283635" cy="4022725"/>
          </a:xfrm>
        </p:spPr>
        <p:txBody>
          <a:bodyPr>
            <a:normAutofit/>
          </a:bodyPr>
          <a:lstStyle/>
          <a:p>
            <a:pPr>
              <a:buFont typeface="Arial" charset="0"/>
              <a:buChar char="•"/>
            </a:pPr>
            <a:r>
              <a:rPr lang="en-US" sz="2800" dirty="0"/>
              <a:t> A consistent way to organize data</a:t>
            </a:r>
          </a:p>
          <a:p>
            <a:pPr marL="0" indent="0">
              <a:buNone/>
            </a:pPr>
            <a:endParaRPr lang="en-US" sz="2800" dirty="0"/>
          </a:p>
          <a:p>
            <a:pPr>
              <a:buFont typeface="Arial" charset="0"/>
              <a:buChar char="•"/>
            </a:pPr>
            <a:r>
              <a:rPr lang="en-US" sz="2800" dirty="0"/>
              <a:t> Human readable, concise, consistent code </a:t>
            </a:r>
          </a:p>
          <a:p>
            <a:pPr marL="0" indent="0">
              <a:buNone/>
            </a:pPr>
            <a:endParaRPr lang="en-US" sz="2800" dirty="0"/>
          </a:p>
          <a:p>
            <a:pPr>
              <a:buFont typeface="Arial" charset="0"/>
              <a:buChar char="•"/>
            </a:pPr>
            <a:r>
              <a:rPr lang="en-US" sz="2800" dirty="0"/>
              <a:t> Build pipelines from atomic data analysis steps</a:t>
            </a:r>
          </a:p>
        </p:txBody>
      </p:sp>
      <p:pic>
        <p:nvPicPr>
          <p:cNvPr id="9" name="Picture 8"/>
          <p:cNvPicPr>
            <a:picLocks noChangeAspect="1"/>
          </p:cNvPicPr>
          <p:nvPr/>
        </p:nvPicPr>
        <p:blipFill>
          <a:blip r:embed="rId3"/>
          <a:stretch>
            <a:fillRect/>
          </a:stretch>
        </p:blipFill>
        <p:spPr>
          <a:xfrm>
            <a:off x="8537797" y="2165349"/>
            <a:ext cx="3044604" cy="3044604"/>
          </a:xfrm>
          <a:prstGeom prst="rect">
            <a:avLst/>
          </a:prstGeom>
        </p:spPr>
      </p:pic>
      <p:sp>
        <p:nvSpPr>
          <p:cNvPr id="6" name="object 10">
            <a:extLst>
              <a:ext uri="{FF2B5EF4-FFF2-40B4-BE49-F238E27FC236}">
                <a16:creationId xmlns:a16="http://schemas.microsoft.com/office/drawing/2014/main" id="{B01BE7F9-B159-C54F-B284-E84321FC6776}"/>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err="1">
                <a:latin typeface="Tw Cen MT" panose="020B0602020104020603" pitchFamily="34" charset="77"/>
                <a:cs typeface="Helvetica Neue"/>
              </a:rPr>
              <a:t>Tidyverse</a:t>
            </a:r>
            <a:r>
              <a:rPr lang="en-US" sz="4400" spc="-5" dirty="0">
                <a:latin typeface="Tw Cen MT" panose="020B0602020104020603" pitchFamily="34" charset="77"/>
                <a:cs typeface="Helvetica Neue"/>
              </a:rPr>
              <a:t>: R Packages for Data Science</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730114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411D806-6B45-A445-82B7-9B828BEE1AAD}"/>
              </a:ext>
            </a:extLst>
          </p:cNvPr>
          <p:cNvGrpSpPr/>
          <p:nvPr/>
        </p:nvGrpSpPr>
        <p:grpSpPr>
          <a:xfrm>
            <a:off x="1347178" y="2694060"/>
            <a:ext cx="2016954" cy="3460569"/>
            <a:chOff x="902677" y="1946031"/>
            <a:chExt cx="2356175" cy="4042585"/>
          </a:xfrm>
        </p:grpSpPr>
        <p:pic>
          <p:nvPicPr>
            <p:cNvPr id="4" name="Picture 3"/>
            <p:cNvPicPr>
              <a:picLocks noChangeAspect="1"/>
            </p:cNvPicPr>
            <p:nvPr/>
          </p:nvPicPr>
          <p:blipFill>
            <a:blip r:embed="rId3"/>
            <a:stretch>
              <a:fillRect/>
            </a:stretch>
          </p:blipFill>
          <p:spPr>
            <a:xfrm>
              <a:off x="1024128" y="2084832"/>
              <a:ext cx="2234724" cy="3903784"/>
            </a:xfrm>
            <a:prstGeom prst="rect">
              <a:avLst/>
            </a:prstGeom>
          </p:spPr>
        </p:pic>
        <p:sp>
          <p:nvSpPr>
            <p:cNvPr id="8" name="Rounded Rectangle 7"/>
            <p:cNvSpPr/>
            <p:nvPr/>
          </p:nvSpPr>
          <p:spPr>
            <a:xfrm>
              <a:off x="902677" y="1946031"/>
              <a:ext cx="2356175" cy="4042585"/>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C84DA4D8-945D-3042-B84A-6F788403D6BF}"/>
              </a:ext>
            </a:extLst>
          </p:cNvPr>
          <p:cNvSpPr/>
          <p:nvPr/>
        </p:nvSpPr>
        <p:spPr>
          <a:xfrm>
            <a:off x="930310" y="1986174"/>
            <a:ext cx="2954655" cy="707886"/>
          </a:xfrm>
          <a:prstGeom prst="rect">
            <a:avLst/>
          </a:prstGeom>
        </p:spPr>
        <p:txBody>
          <a:bodyPr wrap="none">
            <a:spAutoFit/>
          </a:bodyPr>
          <a:lstStyle/>
          <a:p>
            <a:r>
              <a:rPr lang="en-US" sz="4000" dirty="0" err="1">
                <a:solidFill>
                  <a:schemeClr val="accent2"/>
                </a:solidFill>
                <a:latin typeface="Monaco" charset="0"/>
              </a:rPr>
              <a:t>tidyverse</a:t>
            </a:r>
            <a:endParaRPr lang="en-US" sz="4000" dirty="0"/>
          </a:p>
        </p:txBody>
      </p:sp>
      <p:grpSp>
        <p:nvGrpSpPr>
          <p:cNvPr id="13" name="Group 12">
            <a:extLst>
              <a:ext uri="{FF2B5EF4-FFF2-40B4-BE49-F238E27FC236}">
                <a16:creationId xmlns:a16="http://schemas.microsoft.com/office/drawing/2014/main" id="{22361FBF-EB79-3F46-BACB-3089EDBAC882}"/>
              </a:ext>
            </a:extLst>
          </p:cNvPr>
          <p:cNvGrpSpPr/>
          <p:nvPr/>
        </p:nvGrpSpPr>
        <p:grpSpPr>
          <a:xfrm>
            <a:off x="5573580" y="4508280"/>
            <a:ext cx="5609336" cy="1481595"/>
            <a:chOff x="5566664" y="4633913"/>
            <a:chExt cx="5609336" cy="1481595"/>
          </a:xfrm>
        </p:grpSpPr>
        <p:pic>
          <p:nvPicPr>
            <p:cNvPr id="7" name="Picture 6"/>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481064" y="5261356"/>
              <a:ext cx="3794368" cy="854152"/>
            </a:xfrm>
            <a:prstGeom prst="rect">
              <a:avLst/>
            </a:prstGeom>
          </p:spPr>
        </p:pic>
        <p:sp>
          <p:nvSpPr>
            <p:cNvPr id="11" name="Rectangle 10">
              <a:extLst>
                <a:ext uri="{FF2B5EF4-FFF2-40B4-BE49-F238E27FC236}">
                  <a16:creationId xmlns:a16="http://schemas.microsoft.com/office/drawing/2014/main" id="{4A4B71F9-7E78-2546-8172-B22B639BF2ED}"/>
                </a:ext>
              </a:extLst>
            </p:cNvPr>
            <p:cNvSpPr/>
            <p:nvPr/>
          </p:nvSpPr>
          <p:spPr>
            <a:xfrm>
              <a:off x="5566664" y="4633913"/>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a:solidFill>
                    <a:schemeClr val="accent5"/>
                  </a:solidFill>
                  <a:latin typeface="Monaco" charset="0"/>
                </a:rPr>
                <a:t>library</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grpSp>
      <p:sp>
        <p:nvSpPr>
          <p:cNvPr id="14" name="object 10">
            <a:extLst>
              <a:ext uri="{FF2B5EF4-FFF2-40B4-BE49-F238E27FC236}">
                <a16:creationId xmlns:a16="http://schemas.microsoft.com/office/drawing/2014/main" id="{E5FAB22D-71A4-B94E-BB91-42BA3BED5C13}"/>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Installing and loading R packages</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DA8C6147-664D-0747-A0C8-DC1C74DCCBDF}"/>
              </a:ext>
            </a:extLst>
          </p:cNvPr>
          <p:cNvGrpSpPr/>
          <p:nvPr/>
        </p:nvGrpSpPr>
        <p:grpSpPr>
          <a:xfrm>
            <a:off x="5573580" y="2340117"/>
            <a:ext cx="5609336" cy="1482853"/>
            <a:chOff x="5573580" y="2172192"/>
            <a:chExt cx="5609336" cy="1482853"/>
          </a:xfrm>
        </p:grpSpPr>
        <p:sp>
          <p:nvSpPr>
            <p:cNvPr id="10" name="Rectangle 9">
              <a:extLst>
                <a:ext uri="{FF2B5EF4-FFF2-40B4-BE49-F238E27FC236}">
                  <a16:creationId xmlns:a16="http://schemas.microsoft.com/office/drawing/2014/main" id="{DF26BD25-555C-EF46-BF32-60CEEFE1EEA6}"/>
                </a:ext>
              </a:extLst>
            </p:cNvPr>
            <p:cNvSpPr/>
            <p:nvPr/>
          </p:nvSpPr>
          <p:spPr>
            <a:xfrm>
              <a:off x="5573580" y="2172192"/>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err="1">
                  <a:solidFill>
                    <a:schemeClr val="accent5"/>
                  </a:solidFill>
                  <a:latin typeface="Monaco" charset="0"/>
                </a:rPr>
                <a:t>install.packages</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pic>
          <p:nvPicPr>
            <p:cNvPr id="6" name="Picture 5"/>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481064" y="2807622"/>
              <a:ext cx="3899876" cy="847423"/>
            </a:xfrm>
            <a:prstGeom prst="rect">
              <a:avLst/>
            </a:prstGeom>
          </p:spPr>
        </p:pic>
      </p:grpSp>
    </p:spTree>
    <p:extLst>
      <p:ext uri="{BB962C8B-B14F-4D97-AF65-F5344CB8AC3E}">
        <p14:creationId xmlns:p14="http://schemas.microsoft.com/office/powerpoint/2010/main" val="2362095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Dataframes</a:t>
            </a:r>
            <a:r>
              <a:rPr lang="en-US" dirty="0"/>
              <a:t>:  Beyond the Vector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6920163" cy="4023360"/>
          </a:xfrm>
          <a:prstGeom prst="rect">
            <a:avLst/>
          </a:prstGeom>
        </p:spPr>
        <p:txBody>
          <a:bodyPr>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err="1"/>
              <a:t>Dataframe</a:t>
            </a:r>
            <a:r>
              <a:rPr lang="en-US" sz="3200" dirty="0"/>
              <a:t> is the term for a table</a:t>
            </a:r>
          </a:p>
          <a:p>
            <a:pPr>
              <a:buFont typeface="Arial" panose="020B0604020202020204" pitchFamily="34" charset="0"/>
              <a:buChar char="•"/>
            </a:pPr>
            <a:endParaRPr lang="en-US" sz="3200" dirty="0"/>
          </a:p>
          <a:p>
            <a:pPr>
              <a:buFont typeface="Arial" panose="020B0604020202020204" pitchFamily="34" charset="0"/>
              <a:buChar char="•"/>
            </a:pPr>
            <a:r>
              <a:rPr lang="en-US" sz="3200" dirty="0" err="1"/>
              <a:t>Dataframes</a:t>
            </a:r>
            <a:r>
              <a:rPr lang="en-US" sz="3200" dirty="0"/>
              <a:t> are composed:</a:t>
            </a:r>
          </a:p>
          <a:p>
            <a:pPr marL="173736" lvl="1" indent="0">
              <a:buNone/>
            </a:pPr>
            <a:r>
              <a:rPr lang="en-US" sz="3200" dirty="0"/>
              <a:t>Columns (Variables)</a:t>
            </a:r>
          </a:p>
          <a:p>
            <a:pPr marL="173736" lvl="1" indent="0">
              <a:buNone/>
            </a:pPr>
            <a:r>
              <a:rPr lang="en-US" sz="3200" dirty="0"/>
              <a:t>Rows (Observations)</a:t>
            </a:r>
          </a:p>
          <a:p>
            <a:pPr>
              <a:buFont typeface="Arial" panose="020B0604020202020204" pitchFamily="34" charset="0"/>
              <a:buChar char="•"/>
            </a:pPr>
            <a:endParaRPr lang="en-US" sz="3200" dirty="0"/>
          </a:p>
          <a:p>
            <a:pPr>
              <a:buFont typeface="Arial" panose="020B0604020202020204" pitchFamily="34" charset="0"/>
              <a:buChar char="•"/>
            </a:pPr>
            <a:r>
              <a:rPr lang="en-US" sz="3200" dirty="0" err="1"/>
              <a:t>Dataframes</a:t>
            </a:r>
            <a:r>
              <a:rPr lang="en-US" sz="3200" dirty="0"/>
              <a:t> are objects and can be acted on like other objects</a:t>
            </a:r>
            <a:endParaRPr lang="en-US" sz="2400" dirty="0"/>
          </a:p>
        </p:txBody>
      </p:sp>
      <p:pic>
        <p:nvPicPr>
          <p:cNvPr id="4" name="Picture 3">
            <a:extLst>
              <a:ext uri="{FF2B5EF4-FFF2-40B4-BE49-F238E27FC236}">
                <a16:creationId xmlns:a16="http://schemas.microsoft.com/office/drawing/2014/main" id="{E354E249-8A78-924E-9BA9-C21DFFC4055D}"/>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8268560" y="2084832"/>
            <a:ext cx="2862828" cy="1679292"/>
          </a:xfrm>
          <a:prstGeom prst="rect">
            <a:avLst/>
          </a:prstGeom>
        </p:spPr>
      </p:pic>
      <p:pic>
        <p:nvPicPr>
          <p:cNvPr id="6" name="Picture 5">
            <a:extLst>
              <a:ext uri="{FF2B5EF4-FFF2-40B4-BE49-F238E27FC236}">
                <a16:creationId xmlns:a16="http://schemas.microsoft.com/office/drawing/2014/main" id="{94E1C80C-58E1-4D43-B562-EBC82F399BB0}"/>
              </a:ext>
            </a:extLst>
          </p:cNvPr>
          <p:cNvPicPr>
            <a:picLocks noChangeAspect="1"/>
          </p:cNvPicPr>
          <p:nvPr/>
        </p:nvPicPr>
        <p:blipFill>
          <a:blip r:embed="rId4"/>
          <a:stretch>
            <a:fillRect/>
          </a:stretch>
        </p:blipFill>
        <p:spPr>
          <a:xfrm>
            <a:off x="8268560" y="5220292"/>
            <a:ext cx="1011410" cy="1020522"/>
          </a:xfrm>
          <a:prstGeom prst="rect">
            <a:avLst/>
          </a:prstGeom>
        </p:spPr>
      </p:pic>
      <p:sp>
        <p:nvSpPr>
          <p:cNvPr id="7" name="TextBox 6">
            <a:extLst>
              <a:ext uri="{FF2B5EF4-FFF2-40B4-BE49-F238E27FC236}">
                <a16:creationId xmlns:a16="http://schemas.microsoft.com/office/drawing/2014/main" id="{8F950BB4-3D5E-6F4C-A24B-4F671D338AD9}"/>
              </a:ext>
            </a:extLst>
          </p:cNvPr>
          <p:cNvSpPr txBox="1"/>
          <p:nvPr/>
        </p:nvSpPr>
        <p:spPr>
          <a:xfrm>
            <a:off x="8430371" y="5458205"/>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8" name="Picture 7">
            <a:extLst>
              <a:ext uri="{FF2B5EF4-FFF2-40B4-BE49-F238E27FC236}">
                <a16:creationId xmlns:a16="http://schemas.microsoft.com/office/drawing/2014/main" id="{F3A1BD95-F106-6E4E-A7C4-36D8957B0FF9}"/>
              </a:ext>
            </a:extLst>
          </p:cNvPr>
          <p:cNvPicPr>
            <a:picLocks noChangeAspect="1"/>
          </p:cNvPicPr>
          <p:nvPr/>
        </p:nvPicPr>
        <p:blipFill>
          <a:blip r:embed="rId4"/>
          <a:stretch>
            <a:fillRect/>
          </a:stretch>
        </p:blipFill>
        <p:spPr>
          <a:xfrm>
            <a:off x="9279970" y="5220292"/>
            <a:ext cx="1011410" cy="1020522"/>
          </a:xfrm>
          <a:prstGeom prst="rect">
            <a:avLst/>
          </a:prstGeom>
        </p:spPr>
      </p:pic>
      <p:sp>
        <p:nvSpPr>
          <p:cNvPr id="9" name="TextBox 8">
            <a:extLst>
              <a:ext uri="{FF2B5EF4-FFF2-40B4-BE49-F238E27FC236}">
                <a16:creationId xmlns:a16="http://schemas.microsoft.com/office/drawing/2014/main" id="{54FF7CB4-7544-AA40-AF2C-E3AC98FBC70F}"/>
              </a:ext>
            </a:extLst>
          </p:cNvPr>
          <p:cNvSpPr txBox="1"/>
          <p:nvPr/>
        </p:nvSpPr>
        <p:spPr>
          <a:xfrm>
            <a:off x="9441781" y="5458205"/>
            <a:ext cx="687793" cy="523220"/>
          </a:xfrm>
          <a:prstGeom prst="rect">
            <a:avLst/>
          </a:prstGeom>
          <a:noFill/>
        </p:spPr>
        <p:txBody>
          <a:bodyPr wrap="square" rtlCol="0">
            <a:spAutoFit/>
          </a:bodyPr>
          <a:lstStyle/>
          <a:p>
            <a:pPr algn="ctr"/>
            <a:r>
              <a:rPr lang="en-US" sz="2800" dirty="0" err="1">
                <a:solidFill>
                  <a:schemeClr val="tx1">
                    <a:lumMod val="65000"/>
                    <a:lumOff val="35000"/>
                  </a:schemeClr>
                </a:solidFill>
              </a:rPr>
              <a:t>xls</a:t>
            </a:r>
            <a:endParaRPr lang="en-US" sz="4000" dirty="0">
              <a:solidFill>
                <a:schemeClr val="tx1">
                  <a:lumMod val="65000"/>
                  <a:lumOff val="35000"/>
                </a:schemeClr>
              </a:solidFill>
            </a:endParaRPr>
          </a:p>
        </p:txBody>
      </p:sp>
      <p:pic>
        <p:nvPicPr>
          <p:cNvPr id="10" name="Picture 9">
            <a:extLst>
              <a:ext uri="{FF2B5EF4-FFF2-40B4-BE49-F238E27FC236}">
                <a16:creationId xmlns:a16="http://schemas.microsoft.com/office/drawing/2014/main" id="{3AB9BEEA-D585-2B46-A2E2-C5F566E53990}"/>
              </a:ext>
            </a:extLst>
          </p:cNvPr>
          <p:cNvPicPr>
            <a:picLocks noChangeAspect="1"/>
          </p:cNvPicPr>
          <p:nvPr/>
        </p:nvPicPr>
        <p:blipFill>
          <a:blip r:embed="rId5"/>
          <a:stretch>
            <a:fillRect/>
          </a:stretch>
        </p:blipFill>
        <p:spPr>
          <a:xfrm>
            <a:off x="10129574" y="4983247"/>
            <a:ext cx="1293876" cy="1567231"/>
          </a:xfrm>
          <a:prstGeom prst="rect">
            <a:avLst/>
          </a:prstGeom>
        </p:spPr>
      </p:pic>
      <p:sp>
        <p:nvSpPr>
          <p:cNvPr id="11" name="TextBox 10">
            <a:extLst>
              <a:ext uri="{FF2B5EF4-FFF2-40B4-BE49-F238E27FC236}">
                <a16:creationId xmlns:a16="http://schemas.microsoft.com/office/drawing/2014/main" id="{BCF5A865-EB32-9C45-9261-304A612198DC}"/>
              </a:ext>
            </a:extLst>
          </p:cNvPr>
          <p:cNvSpPr txBox="1"/>
          <p:nvPr/>
        </p:nvSpPr>
        <p:spPr>
          <a:xfrm>
            <a:off x="10447603" y="5512921"/>
            <a:ext cx="687793" cy="523220"/>
          </a:xfrm>
          <a:prstGeom prst="rect">
            <a:avLst/>
          </a:prstGeom>
          <a:noFill/>
        </p:spPr>
        <p:txBody>
          <a:bodyPr wrap="square" rtlCol="0">
            <a:spAutoFit/>
          </a:bodyPr>
          <a:lstStyle/>
          <a:p>
            <a:pPr algn="ctr"/>
            <a:r>
              <a:rPr lang="en-US" sz="2800" dirty="0" err="1">
                <a:solidFill>
                  <a:schemeClr val="bg1">
                    <a:lumMod val="85000"/>
                  </a:schemeClr>
                </a:solidFill>
              </a:rPr>
              <a:t>db</a:t>
            </a:r>
            <a:endParaRPr lang="en-US" sz="4000" dirty="0">
              <a:solidFill>
                <a:schemeClr val="bg1">
                  <a:lumMod val="85000"/>
                </a:schemeClr>
              </a:solidFill>
            </a:endParaRPr>
          </a:p>
        </p:txBody>
      </p:sp>
      <p:pic>
        <p:nvPicPr>
          <p:cNvPr id="12" name="Picture 11">
            <a:extLst>
              <a:ext uri="{FF2B5EF4-FFF2-40B4-BE49-F238E27FC236}">
                <a16:creationId xmlns:a16="http://schemas.microsoft.com/office/drawing/2014/main" id="{01421A35-659A-1547-9603-0368D6F2AC4C}"/>
              </a:ext>
            </a:extLst>
          </p:cNvPr>
          <p:cNvPicPr>
            <a:picLocks noChangeAspect="1"/>
          </p:cNvPicPr>
          <p:nvPr/>
        </p:nvPicPr>
        <p:blipFill rotWithShape="1">
          <a:blip r:embed="rId6">
            <a:extLst>
              <a:ext uri="{28A0092B-C50C-407E-A947-70E740481C1C}">
                <a14:useLocalDpi xmlns:a14="http://schemas.microsoft.com/office/drawing/2010/main"/>
              </a:ext>
            </a:extLst>
          </a:blip>
          <a:srcRect t="18681"/>
          <a:stretch/>
        </p:blipFill>
        <p:spPr>
          <a:xfrm flipV="1">
            <a:off x="8389220" y="3844559"/>
            <a:ext cx="728944" cy="1138688"/>
          </a:xfrm>
          <a:prstGeom prst="rect">
            <a:avLst/>
          </a:prstGeom>
        </p:spPr>
      </p:pic>
      <p:pic>
        <p:nvPicPr>
          <p:cNvPr id="15" name="Picture 14">
            <a:extLst>
              <a:ext uri="{FF2B5EF4-FFF2-40B4-BE49-F238E27FC236}">
                <a16:creationId xmlns:a16="http://schemas.microsoft.com/office/drawing/2014/main" id="{8B723F3D-CC95-9F43-9EFE-7B806EB263E6}"/>
              </a:ext>
            </a:extLst>
          </p:cNvPr>
          <p:cNvPicPr>
            <a:picLocks noChangeAspect="1"/>
          </p:cNvPicPr>
          <p:nvPr/>
        </p:nvPicPr>
        <p:blipFill rotWithShape="1">
          <a:blip r:embed="rId6">
            <a:extLst>
              <a:ext uri="{28A0092B-C50C-407E-A947-70E740481C1C}">
                <a14:useLocalDpi xmlns:a14="http://schemas.microsoft.com/office/drawing/2010/main"/>
              </a:ext>
            </a:extLst>
          </a:blip>
          <a:srcRect t="18681"/>
          <a:stretch/>
        </p:blipFill>
        <p:spPr>
          <a:xfrm flipV="1">
            <a:off x="9400630" y="3844559"/>
            <a:ext cx="728944" cy="1138688"/>
          </a:xfrm>
          <a:prstGeom prst="rect">
            <a:avLst/>
          </a:prstGeom>
        </p:spPr>
      </p:pic>
      <p:pic>
        <p:nvPicPr>
          <p:cNvPr id="16" name="Picture 15">
            <a:extLst>
              <a:ext uri="{FF2B5EF4-FFF2-40B4-BE49-F238E27FC236}">
                <a16:creationId xmlns:a16="http://schemas.microsoft.com/office/drawing/2014/main" id="{47CAEF1A-DFB9-F84C-A119-B13AB1BEA922}"/>
              </a:ext>
            </a:extLst>
          </p:cNvPr>
          <p:cNvPicPr>
            <a:picLocks noChangeAspect="1"/>
          </p:cNvPicPr>
          <p:nvPr/>
        </p:nvPicPr>
        <p:blipFill rotWithShape="1">
          <a:blip r:embed="rId6">
            <a:extLst>
              <a:ext uri="{28A0092B-C50C-407E-A947-70E740481C1C}">
                <a14:useLocalDpi xmlns:a14="http://schemas.microsoft.com/office/drawing/2010/main"/>
              </a:ext>
            </a:extLst>
          </a:blip>
          <a:srcRect t="18681"/>
          <a:stretch/>
        </p:blipFill>
        <p:spPr>
          <a:xfrm flipV="1">
            <a:off x="10412040" y="3838614"/>
            <a:ext cx="728944" cy="1138688"/>
          </a:xfrm>
          <a:prstGeom prst="rect">
            <a:avLst/>
          </a:prstGeom>
        </p:spPr>
      </p:pic>
    </p:spTree>
    <p:extLst>
      <p:ext uri="{BB962C8B-B14F-4D97-AF65-F5344CB8AC3E}">
        <p14:creationId xmlns:p14="http://schemas.microsoft.com/office/powerpoint/2010/main" val="5645152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68398" y="3507699"/>
            <a:ext cx="8090002" cy="655320"/>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78374" y="4723160"/>
            <a:ext cx="7294115" cy="1679292"/>
            <a:chOff x="1919035" y="4333415"/>
            <a:chExt cx="7294115" cy="1679292"/>
          </a:xfrm>
        </p:grpSpPr>
        <p:grpSp>
          <p:nvGrpSpPr>
            <p:cNvPr id="20" name="Group 19"/>
            <p:cNvGrpSpPr/>
            <p:nvPr/>
          </p:nvGrpSpPr>
          <p:grpSpPr>
            <a:xfrm>
              <a:off x="8201740" y="4722760"/>
              <a:ext cx="1011410" cy="1020522"/>
              <a:chOff x="8201740" y="4722760"/>
              <a:chExt cx="1011410" cy="1020522"/>
            </a:xfrm>
          </p:grpSpPr>
          <p:pic>
            <p:nvPicPr>
              <p:cNvPr id="14" name="Picture 13"/>
              <p:cNvPicPr>
                <a:picLocks noChangeAspect="1"/>
              </p:cNvPicPr>
              <p:nvPr/>
            </p:nvPicPr>
            <p:blipFill>
              <a:blip r:embed="rId3"/>
              <a:stretch>
                <a:fillRect/>
              </a:stretch>
            </p:blipFill>
            <p:spPr>
              <a:xfrm>
                <a:off x="8201740" y="4722760"/>
                <a:ext cx="1011410" cy="1020522"/>
              </a:xfrm>
              <a:prstGeom prst="rect">
                <a:avLst/>
              </a:prstGeom>
            </p:spPr>
          </p:pic>
          <p:sp>
            <p:nvSpPr>
              <p:cNvPr id="15" name="TextBox 14"/>
              <p:cNvSpPr txBox="1"/>
              <p:nvPr/>
            </p:nvSpPr>
            <p:spPr>
              <a:xfrm>
                <a:off x="834856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242964" y="3676983"/>
              <a:ext cx="851328" cy="3221309"/>
            </a:xfrm>
            <a:prstGeom prst="rect">
              <a:avLst/>
            </a:prstGeom>
          </p:spPr>
        </p:pic>
      </p:grpSp>
      <p:pic>
        <p:nvPicPr>
          <p:cNvPr id="30" name="Picture 29"/>
          <p:cNvPicPr>
            <a:picLocks noChangeAspect="1"/>
          </p:cNvPicPr>
          <p:nvPr/>
        </p:nvPicPr>
        <p:blipFill>
          <a:blip r:embed="rId6"/>
          <a:stretch>
            <a:fillRect/>
          </a:stretch>
        </p:blipFill>
        <p:spPr>
          <a:xfrm>
            <a:off x="10939224" y="5629924"/>
            <a:ext cx="867049" cy="1006205"/>
          </a:xfrm>
          <a:prstGeom prst="rect">
            <a:avLst/>
          </a:prstGeom>
        </p:spPr>
      </p:pic>
    </p:spTree>
    <p:extLst>
      <p:ext uri="{BB962C8B-B14F-4D97-AF65-F5344CB8AC3E}">
        <p14:creationId xmlns:p14="http://schemas.microsoft.com/office/powerpoint/2010/main" val="26621701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7"/>
            <a:ext cx="2365216" cy="1692772"/>
            <a:chOff x="1322364" y="4528477"/>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7"/>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spTree>
    <p:extLst>
      <p:ext uri="{BB962C8B-B14F-4D97-AF65-F5344CB8AC3E}">
        <p14:creationId xmlns:p14="http://schemas.microsoft.com/office/powerpoint/2010/main" val="37211776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6"/>
            <a:ext cx="2365216" cy="1692772"/>
            <a:chOff x="1322364" y="4528479"/>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9"/>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Tree>
    <p:extLst>
      <p:ext uri="{BB962C8B-B14F-4D97-AF65-F5344CB8AC3E}">
        <p14:creationId xmlns:p14="http://schemas.microsoft.com/office/powerpoint/2010/main" val="3333104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770537"/>
          </a:xfrm>
          <a:prstGeom prst="rect">
            <a:avLst/>
          </a:prstGeom>
          <a:noFill/>
        </p:spPr>
        <p:txBody>
          <a:bodyPr wrap="square" rtlCol="0">
            <a:spAutoFit/>
          </a:bodyPr>
          <a:lstStyle/>
          <a:p>
            <a:r>
              <a:rPr lang="en-US" sz="4000" dirty="0"/>
              <a:t>Lesson Goals</a:t>
            </a:r>
          </a:p>
          <a:p>
            <a:pPr marL="514350" indent="-514350">
              <a:buAutoNum type="arabicPeriod"/>
            </a:pPr>
            <a:r>
              <a:rPr lang="en-US" sz="3200" dirty="0"/>
              <a:t>Learn some fundamental of coding</a:t>
            </a:r>
          </a:p>
          <a:p>
            <a:endParaRPr lang="en-US" sz="3200" dirty="0"/>
          </a:p>
          <a:p>
            <a:r>
              <a:rPr lang="en-US" sz="4000" dirty="0"/>
              <a:t>Lesson Objectives</a:t>
            </a:r>
          </a:p>
          <a:p>
            <a:pPr marL="514350" indent="-514350">
              <a:buAutoNum type="arabicPeriod"/>
            </a:pPr>
            <a:r>
              <a:rPr lang="en-US" sz="3200" dirty="0"/>
              <a:t>Define and use functions</a:t>
            </a:r>
          </a:p>
          <a:p>
            <a:pPr marL="514350" indent="-514350">
              <a:buAutoNum type="arabicPeriod"/>
            </a:pPr>
            <a:r>
              <a:rPr lang="en-US" sz="3200" dirty="0"/>
              <a:t>Define and create objects in the environment</a:t>
            </a:r>
          </a:p>
          <a:p>
            <a:pPr marL="514350" indent="-514350">
              <a:buAutoNum type="arabicPeriod"/>
            </a:pPr>
            <a:r>
              <a:rPr lang="en-US" sz="3200" dirty="0"/>
              <a:t>Install and load packages</a:t>
            </a:r>
          </a:p>
          <a:p>
            <a:pPr marL="514350" indent="-514350">
              <a:buAutoNum type="arabicPeriod"/>
            </a:pPr>
            <a:r>
              <a:rPr lang="en-US" sz="3200" dirty="0"/>
              <a:t>Import data into R</a:t>
            </a:r>
          </a:p>
          <a:p>
            <a:pPr marL="514350" indent="-514350">
              <a:buAutoNum type="arabicPeriod"/>
            </a:pPr>
            <a:r>
              <a:rPr lang="en-US" sz="3200" dirty="0"/>
              <a:t>Interact with a </a:t>
            </a:r>
            <a:r>
              <a:rPr lang="en-US" sz="3200" dirty="0" err="1"/>
              <a:t>dataframe</a:t>
            </a:r>
            <a:endParaRPr lang="en-US" sz="3200" dirty="0"/>
          </a:p>
        </p:txBody>
      </p:sp>
    </p:spTree>
    <p:extLst>
      <p:ext uri="{BB962C8B-B14F-4D97-AF65-F5344CB8AC3E}">
        <p14:creationId xmlns:p14="http://schemas.microsoft.com/office/powerpoint/2010/main" val="296003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3227534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
        <p:nvSpPr>
          <p:cNvPr id="13" name="Rounded Rectangular Callout 12"/>
          <p:cNvSpPr/>
          <p:nvPr/>
        </p:nvSpPr>
        <p:spPr>
          <a:xfrm>
            <a:off x="1968398" y="4435786"/>
            <a:ext cx="6041571" cy="1246648"/>
          </a:xfrm>
          <a:prstGeom prst="wedgeRoundRectCallout">
            <a:avLst>
              <a:gd name="adj1" fmla="val -1739"/>
              <a:gd name="adj2" fmla="val -87600"/>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p:cNvSpPr txBox="1"/>
          <p:nvPr/>
        </p:nvSpPr>
        <p:spPr>
          <a:xfrm>
            <a:off x="1968398" y="4279549"/>
            <a:ext cx="6041571" cy="1508105"/>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assignment operator</a:t>
            </a:r>
          </a:p>
          <a:p>
            <a:pPr algn="ctr"/>
            <a:r>
              <a:rPr lang="en-US" sz="2800" dirty="0">
                <a:solidFill>
                  <a:schemeClr val="bg1"/>
                </a:solidFill>
              </a:rPr>
              <a:t>(“gets”)</a:t>
            </a:r>
            <a:endParaRPr lang="en-US" dirty="0">
              <a:solidFill>
                <a:schemeClr val="bg1"/>
              </a:solidFill>
            </a:endParaRPr>
          </a:p>
          <a:p>
            <a:pPr algn="ctr"/>
            <a:endParaRPr lang="en-US" sz="1200" dirty="0">
              <a:solidFill>
                <a:schemeClr val="bg1"/>
              </a:solidFill>
            </a:endParaRPr>
          </a:p>
        </p:txBody>
      </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2303081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970156" y="3507699"/>
            <a:ext cx="10504449" cy="655320"/>
            <a:chOff x="2080825" y="3162925"/>
            <a:chExt cx="8240130"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230953" y="3235065"/>
              <a:ext cx="8090002" cy="523220"/>
            </a:xfrm>
            <a:prstGeom prst="rect">
              <a:avLst/>
            </a:prstGeom>
            <a:noFill/>
          </p:spPr>
          <p:txBody>
            <a:bodyPr wrap="square" rtlCol="0">
              <a:spAutoFit/>
            </a:bodyPr>
            <a:lstStyle/>
            <a:p>
              <a:r>
                <a:rPr lang="en-US" sz="2800" dirty="0" err="1">
                  <a:solidFill>
                    <a:srgbClr val="0070C0"/>
                  </a:solidFill>
                  <a:latin typeface="Monaco" charset="0"/>
                  <a:ea typeface="Monaco" charset="0"/>
                  <a:cs typeface="Monaco" charset="0"/>
                </a:rPr>
                <a:t>covid_testing</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a:t>
              </a:r>
              <a:r>
                <a:rPr lang="en-US" sz="2800" dirty="0" err="1">
                  <a:solidFill>
                    <a:srgbClr val="0070C0"/>
                  </a:solidFill>
                  <a:latin typeface="Monaco" charset="0"/>
                  <a:ea typeface="Monaco" charset="0"/>
                  <a:cs typeface="Monaco" charset="0"/>
                </a:rPr>
                <a:t>covid_testing.csv</a:t>
              </a:r>
              <a:r>
                <a:rPr lang="en-US" sz="2800" dirty="0">
                  <a:solidFill>
                    <a:srgbClr val="0070C0"/>
                  </a:solidFill>
                  <a:latin typeface="Monaco" charset="0"/>
                  <a:ea typeface="Monaco" charset="0"/>
                  <a:cs typeface="Monaco" charset="0"/>
                </a:rPr>
                <a:t>"</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44084" y="4723160"/>
            <a:ext cx="7156955" cy="1679292"/>
            <a:chOff x="1919035" y="4333415"/>
            <a:chExt cx="7156955" cy="1679292"/>
          </a:xfrm>
        </p:grpSpPr>
        <p:grpSp>
          <p:nvGrpSpPr>
            <p:cNvPr id="20" name="Group 19"/>
            <p:cNvGrpSpPr/>
            <p:nvPr/>
          </p:nvGrpSpPr>
          <p:grpSpPr>
            <a:xfrm>
              <a:off x="8064580" y="4722760"/>
              <a:ext cx="1011410" cy="1020522"/>
              <a:chOff x="8064580" y="4722760"/>
              <a:chExt cx="1011410" cy="1020522"/>
            </a:xfrm>
          </p:grpSpPr>
          <p:pic>
            <p:nvPicPr>
              <p:cNvPr id="14" name="Picture 13"/>
              <p:cNvPicPr>
                <a:picLocks noChangeAspect="1"/>
              </p:cNvPicPr>
              <p:nvPr/>
            </p:nvPicPr>
            <p:blipFill>
              <a:blip r:embed="rId3"/>
              <a:stretch>
                <a:fillRect/>
              </a:stretch>
            </p:blipFill>
            <p:spPr>
              <a:xfrm>
                <a:off x="8064580" y="4722760"/>
                <a:ext cx="1011410" cy="1020522"/>
              </a:xfrm>
              <a:prstGeom prst="rect">
                <a:avLst/>
              </a:prstGeom>
            </p:spPr>
          </p:pic>
          <p:sp>
            <p:nvSpPr>
              <p:cNvPr id="15" name="TextBox 14"/>
              <p:cNvSpPr txBox="1"/>
              <p:nvPr/>
            </p:nvSpPr>
            <p:spPr>
              <a:xfrm>
                <a:off x="821140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128664" y="3676983"/>
              <a:ext cx="851328" cy="3221309"/>
            </a:xfrm>
            <a:prstGeom prst="rect">
              <a:avLst/>
            </a:prstGeom>
          </p:spPr>
        </p:pic>
      </p:grpSp>
      <p:grpSp>
        <p:nvGrpSpPr>
          <p:cNvPr id="34" name="Group 33"/>
          <p:cNvGrpSpPr/>
          <p:nvPr/>
        </p:nvGrpSpPr>
        <p:grpSpPr>
          <a:xfrm>
            <a:off x="2101853" y="1893260"/>
            <a:ext cx="7561101" cy="1508107"/>
            <a:chOff x="2101853" y="1893260"/>
            <a:chExt cx="7561101" cy="1508107"/>
          </a:xfrm>
        </p:grpSpPr>
        <p:sp>
          <p:nvSpPr>
            <p:cNvPr id="35" name="Rounded Rectangular Callout 34"/>
            <p:cNvSpPr/>
            <p:nvPr/>
          </p:nvSpPr>
          <p:spPr>
            <a:xfrm>
              <a:off x="2101853" y="2029080"/>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TextBox 35"/>
            <p:cNvSpPr txBox="1"/>
            <p:nvPr/>
          </p:nvSpPr>
          <p:spPr>
            <a:xfrm>
              <a:off x="2101853" y="1893262"/>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 to read data into</a:t>
              </a:r>
            </a:p>
            <a:p>
              <a:pPr algn="ctr"/>
              <a:endParaRPr lang="en-US" dirty="0">
                <a:solidFill>
                  <a:schemeClr val="bg1"/>
                </a:solidFill>
              </a:endParaRPr>
            </a:p>
          </p:txBody>
        </p:sp>
        <p:sp>
          <p:nvSpPr>
            <p:cNvPr id="37" name="Rounded Rectangular Callout 36"/>
            <p:cNvSpPr/>
            <p:nvPr/>
          </p:nvSpPr>
          <p:spPr>
            <a:xfrm>
              <a:off x="7707086" y="2029080"/>
              <a:ext cx="1955868" cy="1246648"/>
            </a:xfrm>
            <a:prstGeom prst="wedgeRoundRectCallout">
              <a:avLst>
                <a:gd name="adj1" fmla="val -7610"/>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7707086" y="1893260"/>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name of </a:t>
              </a:r>
            </a:p>
            <a:p>
              <a:pPr algn="ctr"/>
              <a:r>
                <a:rPr lang="en-US" sz="2800" dirty="0">
                  <a:solidFill>
                    <a:schemeClr val="bg1"/>
                  </a:solidFill>
                </a:rPr>
                <a:t>CSV file</a:t>
              </a:r>
            </a:p>
            <a:p>
              <a:pPr algn="ctr"/>
              <a:endParaRPr lang="en-US" dirty="0">
                <a:solidFill>
                  <a:schemeClr val="bg1"/>
                </a:solidFill>
              </a:endParaRPr>
            </a:p>
          </p:txBody>
        </p:sp>
      </p:grpSp>
      <p:sp>
        <p:nvSpPr>
          <p:cNvPr id="2" name="Rectangle 1">
            <a:extLst>
              <a:ext uri="{FF2B5EF4-FFF2-40B4-BE49-F238E27FC236}">
                <a16:creationId xmlns:a16="http://schemas.microsoft.com/office/drawing/2014/main" id="{547DA6CC-6F0B-D443-ADEB-B3F275BC74B0}"/>
              </a:ext>
            </a:extLst>
          </p:cNvPr>
          <p:cNvSpPr/>
          <p:nvPr/>
        </p:nvSpPr>
        <p:spPr>
          <a:xfrm>
            <a:off x="2101853" y="4572151"/>
            <a:ext cx="2365216" cy="369332"/>
          </a:xfrm>
          <a:prstGeom prst="rect">
            <a:avLst/>
          </a:prstGeom>
        </p:spPr>
        <p:txBody>
          <a:bodyPr wrap="square">
            <a:spAutoFit/>
          </a:bodyPr>
          <a:lstStyle/>
          <a:p>
            <a:pPr algn="ctr"/>
            <a:r>
              <a:rPr lang="en-US" dirty="0" err="1">
                <a:solidFill>
                  <a:srgbClr val="0070C0"/>
                </a:solidFill>
                <a:latin typeface="Monaco" charset="0"/>
                <a:ea typeface="Monaco" charset="0"/>
                <a:cs typeface="Monaco" charset="0"/>
              </a:rPr>
              <a:t>covid_testing</a:t>
            </a:r>
            <a:endParaRPr lang="en-US" dirty="0"/>
          </a:p>
        </p:txBody>
      </p:sp>
      <p:sp>
        <p:nvSpPr>
          <p:cNvPr id="3" name="Rectangle 2">
            <a:extLst>
              <a:ext uri="{FF2B5EF4-FFF2-40B4-BE49-F238E27FC236}">
                <a16:creationId xmlns:a16="http://schemas.microsoft.com/office/drawing/2014/main" id="{053F46B6-D1E8-3F43-BD69-19558C2E937E}"/>
              </a:ext>
            </a:extLst>
          </p:cNvPr>
          <p:cNvSpPr/>
          <p:nvPr/>
        </p:nvSpPr>
        <p:spPr>
          <a:xfrm>
            <a:off x="7216218" y="4538494"/>
            <a:ext cx="2528256" cy="369332"/>
          </a:xfrm>
          <a:prstGeom prst="rect">
            <a:avLst/>
          </a:prstGeom>
        </p:spPr>
        <p:txBody>
          <a:bodyPr wrap="none">
            <a:spAutoFit/>
          </a:bodyPr>
          <a:lstStyle/>
          <a:p>
            <a:r>
              <a:rPr lang="en-US" dirty="0" err="1">
                <a:solidFill>
                  <a:srgbClr val="0070C0"/>
                </a:solidFill>
                <a:latin typeface="Monaco" charset="0"/>
              </a:rPr>
              <a:t>covid_testing.csv</a:t>
            </a:r>
            <a:endParaRPr lang="en-US" dirty="0"/>
          </a:p>
        </p:txBody>
      </p:sp>
    </p:spTree>
    <p:extLst>
      <p:ext uri="{BB962C8B-B14F-4D97-AF65-F5344CB8AC3E}">
        <p14:creationId xmlns:p14="http://schemas.microsoft.com/office/powerpoint/2010/main" val="2433884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0"/>
            <a:ext cx="9720072" cy="1499616"/>
          </a:xfrm>
        </p:spPr>
        <p:txBody>
          <a:bodyPr/>
          <a:lstStyle/>
          <a:p>
            <a:r>
              <a:rPr lang="en-US" dirty="0"/>
              <a:t>Your Turn #2</a:t>
            </a:r>
          </a:p>
        </p:txBody>
      </p:sp>
      <p:sp>
        <p:nvSpPr>
          <p:cNvPr id="4" name="Text Placeholder 2">
            <a:extLst>
              <a:ext uri="{FF2B5EF4-FFF2-40B4-BE49-F238E27FC236}">
                <a16:creationId xmlns:a16="http://schemas.microsoft.com/office/drawing/2014/main" id="{1734C237-6C1D-984B-B621-30C30A05A4F4}"/>
              </a:ext>
            </a:extLst>
          </p:cNvPr>
          <p:cNvSpPr txBox="1">
            <a:spLocks/>
          </p:cNvSpPr>
          <p:nvPr/>
        </p:nvSpPr>
        <p:spPr>
          <a:xfrm>
            <a:off x="673769" y="1339195"/>
            <a:ext cx="11229474" cy="4933507"/>
          </a:xfrm>
          <a:prstGeom prst="rect">
            <a:avLst/>
          </a:prstGeom>
        </p:spPr>
        <p:txBody>
          <a:bodyPr vert="horz" lIns="45720" tIns="45720" rIns="45720" bIns="45720" rtlCol="0">
            <a:normAutofit fontScale="850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4400" dirty="0"/>
              <a:t>In the MISC pane, select the folder: </a:t>
            </a:r>
          </a:p>
          <a:p>
            <a:pPr marL="0" indent="0">
              <a:buNone/>
            </a:pPr>
            <a:r>
              <a:rPr lang="en-US" sz="4400" dirty="0"/>
              <a:t>“exercises”</a:t>
            </a:r>
          </a:p>
          <a:p>
            <a:pPr marL="0" indent="0">
              <a:buNone/>
            </a:pPr>
            <a:endParaRPr lang="en-US" sz="4400" dirty="0"/>
          </a:p>
          <a:p>
            <a:pPr marL="0" indent="0">
              <a:buNone/>
            </a:pPr>
            <a:r>
              <a:rPr lang="en-US" sz="4400" dirty="0"/>
              <a:t>Select the R Markdown file: </a:t>
            </a:r>
          </a:p>
          <a:p>
            <a:pPr marL="0" indent="0">
              <a:buNone/>
            </a:pPr>
            <a:r>
              <a:rPr lang="en-US" sz="4400" dirty="0">
                <a:solidFill>
                  <a:srgbClr val="0070C0"/>
                </a:solidFill>
                <a:latin typeface="Monaco" charset="0"/>
                <a:ea typeface="Monaco" charset="0"/>
                <a:cs typeface="Monaco" charset="0"/>
              </a:rPr>
              <a:t>“02 - Importing and Exploring </a:t>
            </a:r>
            <a:r>
              <a:rPr lang="en-US" sz="4400" dirty="0" err="1">
                <a:solidFill>
                  <a:srgbClr val="0070C0"/>
                </a:solidFill>
                <a:latin typeface="Monaco" charset="0"/>
                <a:ea typeface="Monaco" charset="0"/>
                <a:cs typeface="Monaco" charset="0"/>
              </a:rPr>
              <a:t>Data.Rmd</a:t>
            </a:r>
            <a:r>
              <a:rPr lang="en-US" sz="4400" dirty="0">
                <a:solidFill>
                  <a:srgbClr val="0070C0"/>
                </a:solidFill>
                <a:latin typeface="Monaco" charset="0"/>
                <a:ea typeface="Monaco" charset="0"/>
                <a:cs typeface="Monaco" charset="0"/>
              </a:rPr>
              <a:t>”</a:t>
            </a:r>
            <a:endParaRPr lang="en-US" sz="4400" dirty="0"/>
          </a:p>
          <a:p>
            <a:pPr marL="0" indent="0">
              <a:buFont typeface="Tw Cen MT" panose="020B0602020104020603" pitchFamily="34" charset="0"/>
              <a:buNone/>
            </a:pPr>
            <a:endParaRPr lang="en-US" sz="4400" dirty="0"/>
          </a:p>
          <a:p>
            <a:pPr marL="0" indent="0">
              <a:buFont typeface="Tw Cen MT" panose="020B0602020104020603" pitchFamily="34" charset="0"/>
              <a:buNone/>
            </a:pPr>
            <a:r>
              <a:rPr lang="en-US" sz="4400" dirty="0"/>
              <a:t>In the Editor pane, follow the instructions to complete the exercise.</a:t>
            </a:r>
          </a:p>
        </p:txBody>
      </p:sp>
    </p:spTree>
    <p:extLst>
      <p:ext uri="{BB962C8B-B14F-4D97-AF65-F5344CB8AC3E}">
        <p14:creationId xmlns:p14="http://schemas.microsoft.com/office/powerpoint/2010/main" val="39297082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97305" y="1663700"/>
            <a:ext cx="11309213" cy="4618205"/>
          </a:xfrm>
        </p:spPr>
        <p:txBody>
          <a:bodyPr>
            <a:normAutofit lnSpcReduction="10000"/>
          </a:bodyPr>
          <a:lstStyle/>
          <a:p>
            <a:pPr marL="0" indent="0">
              <a:buNone/>
            </a:pPr>
            <a:r>
              <a:rPr lang="en-US" sz="3200" b="1" dirty="0"/>
              <a:t>Functions</a:t>
            </a:r>
            <a:r>
              <a:rPr lang="en-US" sz="3200" dirty="0"/>
              <a:t> do stuff.  They accept </a:t>
            </a:r>
            <a:r>
              <a:rPr lang="en-US" sz="3200" b="1" dirty="0"/>
              <a:t>Arguments</a:t>
            </a:r>
            <a:r>
              <a:rPr lang="en-US" sz="3200" dirty="0"/>
              <a:t> to define parameters.  We can store the output of functions in </a:t>
            </a:r>
            <a:r>
              <a:rPr lang="en-US" sz="3200" b="1" dirty="0"/>
              <a:t>Objects</a:t>
            </a:r>
            <a:r>
              <a:rPr lang="en-US" sz="3200" dirty="0"/>
              <a:t> using the assignment operator ( &lt;- ).</a:t>
            </a:r>
          </a:p>
          <a:p>
            <a:pPr marL="0" indent="0">
              <a:buNone/>
            </a:pPr>
            <a:endParaRPr lang="en-US" sz="3200" b="1" dirty="0"/>
          </a:p>
          <a:p>
            <a:pPr marL="0" indent="0">
              <a:buNone/>
            </a:pPr>
            <a:r>
              <a:rPr lang="en-US" sz="3200" b="1" dirty="0"/>
              <a:t>Packages</a:t>
            </a:r>
            <a:r>
              <a:rPr lang="en-US" sz="3200" dirty="0"/>
              <a:t> extend the functionality of R.  They need to be installed once per computer and loaded each session.</a:t>
            </a:r>
          </a:p>
          <a:p>
            <a:pPr marL="0" indent="0">
              <a:buNone/>
            </a:pPr>
            <a:endParaRPr lang="en-US" sz="3200" dirty="0"/>
          </a:p>
          <a:p>
            <a:pPr marL="0" indent="0">
              <a:buNone/>
            </a:pPr>
            <a:r>
              <a:rPr lang="en-US" sz="3200" b="1" dirty="0"/>
              <a:t>Importing Data</a:t>
            </a:r>
            <a:r>
              <a:rPr lang="en-US" sz="3200" dirty="0"/>
              <a:t> is the first step data analysis pipeline.  </a:t>
            </a:r>
            <a:r>
              <a:rPr lang="en-US" sz="3200" dirty="0" err="1"/>
              <a:t>read_csv</a:t>
            </a:r>
            <a:r>
              <a:rPr lang="en-US" sz="3200" dirty="0"/>
              <a:t>() is a function from the </a:t>
            </a:r>
            <a:r>
              <a:rPr lang="en-US" sz="3200" dirty="0" err="1"/>
              <a:t>tidyverse</a:t>
            </a:r>
            <a:r>
              <a:rPr lang="en-US" sz="3200" dirty="0"/>
              <a:t> that we can use for importing data.</a:t>
            </a:r>
            <a:endParaRPr lang="en-US" sz="3200" b="1" dirty="0"/>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24897169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209800" y="344475"/>
            <a:ext cx="7772400" cy="6169049"/>
            <a:chOff x="3422650" y="2278966"/>
            <a:chExt cx="5194301" cy="4051984"/>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10679" y="2377650"/>
              <a:ext cx="5024785" cy="3882788"/>
            </a:xfrm>
            <a:prstGeom prst="rect">
              <a:avLst/>
            </a:prstGeom>
          </p:spPr>
        </p:pic>
        <p:sp>
          <p:nvSpPr>
            <p:cNvPr id="3" name="Rectangle 2"/>
            <p:cNvSpPr/>
            <p:nvPr/>
          </p:nvSpPr>
          <p:spPr>
            <a:xfrm>
              <a:off x="3422650" y="2278966"/>
              <a:ext cx="5194301" cy="405198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62166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633521" y="3512103"/>
            <a:ext cx="9251530" cy="655320"/>
            <a:chOff x="2080825" y="3162925"/>
            <a:chExt cx="8240130"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230953" y="3235065"/>
              <a:ext cx="8090002" cy="523220"/>
            </a:xfrm>
            <a:prstGeom prst="rect">
              <a:avLst/>
            </a:prstGeom>
            <a:noFill/>
          </p:spPr>
          <p:txBody>
            <a:bodyPr wrap="square" rtlCol="0">
              <a:spAutoFit/>
            </a:bodyPr>
            <a:lstStyle/>
            <a:p>
              <a:r>
                <a:rPr lang="en-US" sz="2800" b="1" dirty="0" err="1">
                  <a:latin typeface="Monaco" charset="0"/>
                  <a:ea typeface="Monaco" charset="0"/>
                  <a:cs typeface="Monaco" charset="0"/>
                </a:rPr>
                <a:t>write_csv</a:t>
              </a:r>
              <a:r>
                <a:rPr lang="en-US" sz="2800" dirty="0">
                  <a:latin typeface="Monaco" charset="0"/>
                  <a:ea typeface="Monaco" charset="0"/>
                  <a:cs typeface="Monaco" charset="0"/>
                </a:rPr>
                <a:t>(</a:t>
              </a:r>
              <a:r>
                <a:rPr lang="en-US" sz="2800" dirty="0" err="1">
                  <a:latin typeface="Monaco" charset="0"/>
                  <a:ea typeface="Monaco" charset="0"/>
                  <a:cs typeface="Monaco" charset="0"/>
                </a:rPr>
                <a:t>data_frame</a:t>
              </a:r>
              <a:r>
                <a:rPr lang="en-US" sz="2800" dirty="0">
                  <a:latin typeface="Monaco" charset="0"/>
                  <a:ea typeface="Monaco" charset="0"/>
                  <a:cs typeface="Monaco" charset="0"/>
                </a:rPr>
                <a:t>, </a:t>
              </a:r>
              <a:r>
                <a:rPr lang="en-US" sz="2800" dirty="0">
                  <a:solidFill>
                    <a:srgbClr val="0070C0"/>
                  </a:solidFill>
                  <a:latin typeface="Monaco" charset="0"/>
                  <a:ea typeface="Monaco" charset="0"/>
                  <a:cs typeface="Monaco" charset="0"/>
                </a:rPr>
                <a:t>“</a:t>
              </a:r>
              <a:r>
                <a:rPr lang="en-US" sz="2800" dirty="0" err="1">
                  <a:solidFill>
                    <a:srgbClr val="0070C0"/>
                  </a:solidFill>
                  <a:latin typeface="Monaco" charset="0"/>
                  <a:ea typeface="Monaco" charset="0"/>
                  <a:cs typeface="Monaco" charset="0"/>
                </a:rPr>
                <a:t>file_name.csv</a:t>
              </a:r>
              <a:r>
                <a:rPr lang="en-US" sz="2800" dirty="0">
                  <a:solidFill>
                    <a:srgbClr val="0070C0"/>
                  </a:solidFill>
                  <a:latin typeface="Monaco" charset="0"/>
                  <a:ea typeface="Monaco" charset="0"/>
                  <a:cs typeface="Monaco" charset="0"/>
                </a:rPr>
                <a:t>”</a:t>
              </a:r>
              <a:r>
                <a:rPr lang="en-US" sz="2800" dirty="0">
                  <a:latin typeface="Monaco" charset="0"/>
                  <a:ea typeface="Monaco" charset="0"/>
                  <a:cs typeface="Monaco" charset="0"/>
                </a:rPr>
                <a:t>)</a:t>
              </a:r>
            </a:p>
          </p:txBody>
        </p:sp>
      </p:grpSp>
      <p:sp>
        <p:nvSpPr>
          <p:cNvPr id="13" name="Rectangle 12"/>
          <p:cNvSpPr/>
          <p:nvPr/>
        </p:nvSpPr>
        <p:spPr>
          <a:xfrm>
            <a:off x="3797947" y="588129"/>
            <a:ext cx="4754122" cy="830997"/>
          </a:xfrm>
          <a:prstGeom prst="rect">
            <a:avLst/>
          </a:prstGeom>
        </p:spPr>
        <p:txBody>
          <a:bodyPr wrap="none">
            <a:spAutoFit/>
          </a:bodyPr>
          <a:lstStyle/>
          <a:p>
            <a:r>
              <a:rPr lang="en-US" sz="4800" dirty="0"/>
              <a:t>Write data to files</a:t>
            </a:r>
          </a:p>
        </p:txBody>
      </p:sp>
      <p:grpSp>
        <p:nvGrpSpPr>
          <p:cNvPr id="21" name="Group 20"/>
          <p:cNvGrpSpPr/>
          <p:nvPr/>
        </p:nvGrpSpPr>
        <p:grpSpPr>
          <a:xfrm>
            <a:off x="2330652" y="4611449"/>
            <a:ext cx="7156955" cy="1679292"/>
            <a:chOff x="1919035" y="4333415"/>
            <a:chExt cx="7156955" cy="1679292"/>
          </a:xfrm>
        </p:grpSpPr>
        <p:grpSp>
          <p:nvGrpSpPr>
            <p:cNvPr id="20" name="Group 19"/>
            <p:cNvGrpSpPr/>
            <p:nvPr/>
          </p:nvGrpSpPr>
          <p:grpSpPr>
            <a:xfrm>
              <a:off x="8064580" y="4722760"/>
              <a:ext cx="1011410" cy="1020522"/>
              <a:chOff x="8064580" y="4722760"/>
              <a:chExt cx="1011410" cy="1020522"/>
            </a:xfrm>
          </p:grpSpPr>
          <p:pic>
            <p:nvPicPr>
              <p:cNvPr id="14" name="Picture 13"/>
              <p:cNvPicPr>
                <a:picLocks noChangeAspect="1"/>
              </p:cNvPicPr>
              <p:nvPr/>
            </p:nvPicPr>
            <p:blipFill>
              <a:blip r:embed="rId3"/>
              <a:stretch>
                <a:fillRect/>
              </a:stretch>
            </p:blipFill>
            <p:spPr>
              <a:xfrm>
                <a:off x="8064580" y="4722760"/>
                <a:ext cx="1011410" cy="1020522"/>
              </a:xfrm>
              <a:prstGeom prst="rect">
                <a:avLst/>
              </a:prstGeom>
            </p:spPr>
          </p:pic>
          <p:sp>
            <p:nvSpPr>
              <p:cNvPr id="15" name="TextBox 14"/>
              <p:cNvSpPr txBox="1"/>
              <p:nvPr/>
            </p:nvSpPr>
            <p:spPr>
              <a:xfrm>
                <a:off x="821140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5400000" flipV="1">
              <a:off x="5814960" y="3675562"/>
              <a:ext cx="851328" cy="3221309"/>
            </a:xfrm>
            <a:prstGeom prst="rect">
              <a:avLst/>
            </a:prstGeom>
          </p:spPr>
        </p:pic>
      </p:grpSp>
      <p:grpSp>
        <p:nvGrpSpPr>
          <p:cNvPr id="34" name="Group 33"/>
          <p:cNvGrpSpPr/>
          <p:nvPr/>
        </p:nvGrpSpPr>
        <p:grpSpPr>
          <a:xfrm>
            <a:off x="3166870" y="1738082"/>
            <a:ext cx="6320737" cy="1938992"/>
            <a:chOff x="2503506" y="1733678"/>
            <a:chExt cx="6320737" cy="1938992"/>
          </a:xfrm>
        </p:grpSpPr>
        <p:sp>
          <p:nvSpPr>
            <p:cNvPr id="35" name="Rounded Rectangular Callout 34"/>
            <p:cNvSpPr/>
            <p:nvPr/>
          </p:nvSpPr>
          <p:spPr>
            <a:xfrm>
              <a:off x="2529046" y="2036262"/>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TextBox 35"/>
            <p:cNvSpPr txBox="1"/>
            <p:nvPr/>
          </p:nvSpPr>
          <p:spPr>
            <a:xfrm>
              <a:off x="2503506" y="192408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 to write file from</a:t>
              </a:r>
            </a:p>
            <a:p>
              <a:pPr algn="ctr"/>
              <a:endParaRPr lang="en-US" dirty="0">
                <a:solidFill>
                  <a:schemeClr val="bg1"/>
                </a:solidFill>
              </a:endParaRPr>
            </a:p>
          </p:txBody>
        </p:sp>
        <p:sp>
          <p:nvSpPr>
            <p:cNvPr id="37" name="Rounded Rectangular Callout 36"/>
            <p:cNvSpPr/>
            <p:nvPr/>
          </p:nvSpPr>
          <p:spPr>
            <a:xfrm>
              <a:off x="6781801" y="2073314"/>
              <a:ext cx="1955868" cy="1246648"/>
            </a:xfrm>
            <a:prstGeom prst="wedgeRoundRectCallout">
              <a:avLst>
                <a:gd name="adj1" fmla="val -7610"/>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6868375" y="1733678"/>
              <a:ext cx="1955868"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name of </a:t>
              </a:r>
            </a:p>
            <a:p>
              <a:pPr algn="ctr"/>
              <a:r>
                <a:rPr lang="en-US" sz="2800" dirty="0">
                  <a:solidFill>
                    <a:schemeClr val="bg1"/>
                  </a:solidFill>
                </a:rPr>
                <a:t>CSV file to write to</a:t>
              </a:r>
            </a:p>
            <a:p>
              <a:pPr algn="ctr"/>
              <a:endParaRPr lang="en-US" dirty="0">
                <a:solidFill>
                  <a:schemeClr val="bg1"/>
                </a:solidFill>
              </a:endParaRPr>
            </a:p>
          </p:txBody>
        </p:sp>
      </p:grpSp>
      <p:sp>
        <p:nvSpPr>
          <p:cNvPr id="2" name="Rectangle 1">
            <a:extLst>
              <a:ext uri="{FF2B5EF4-FFF2-40B4-BE49-F238E27FC236}">
                <a16:creationId xmlns:a16="http://schemas.microsoft.com/office/drawing/2014/main" id="{547DA6CC-6F0B-D443-ADEB-B3F275BC74B0}"/>
              </a:ext>
            </a:extLst>
          </p:cNvPr>
          <p:cNvSpPr/>
          <p:nvPr/>
        </p:nvSpPr>
        <p:spPr>
          <a:xfrm>
            <a:off x="2588421" y="4460440"/>
            <a:ext cx="2365216" cy="369332"/>
          </a:xfrm>
          <a:prstGeom prst="rect">
            <a:avLst/>
          </a:prstGeom>
        </p:spPr>
        <p:txBody>
          <a:bodyPr wrap="square">
            <a:spAutoFit/>
          </a:bodyPr>
          <a:lstStyle/>
          <a:p>
            <a:pPr algn="ctr"/>
            <a:r>
              <a:rPr lang="en-US" dirty="0" err="1">
                <a:solidFill>
                  <a:srgbClr val="0070C0"/>
                </a:solidFill>
                <a:latin typeface="Monaco" charset="0"/>
                <a:ea typeface="Monaco" charset="0"/>
                <a:cs typeface="Monaco" charset="0"/>
              </a:rPr>
              <a:t>data_frame</a:t>
            </a:r>
            <a:endParaRPr lang="en-US" dirty="0"/>
          </a:p>
        </p:txBody>
      </p:sp>
      <p:sp>
        <p:nvSpPr>
          <p:cNvPr id="3" name="Rectangle 2">
            <a:extLst>
              <a:ext uri="{FF2B5EF4-FFF2-40B4-BE49-F238E27FC236}">
                <a16:creationId xmlns:a16="http://schemas.microsoft.com/office/drawing/2014/main" id="{053F46B6-D1E8-3F43-BD69-19558C2E937E}"/>
              </a:ext>
            </a:extLst>
          </p:cNvPr>
          <p:cNvSpPr/>
          <p:nvPr/>
        </p:nvSpPr>
        <p:spPr>
          <a:xfrm>
            <a:off x="7971658" y="4426783"/>
            <a:ext cx="1976823" cy="369332"/>
          </a:xfrm>
          <a:prstGeom prst="rect">
            <a:avLst/>
          </a:prstGeom>
        </p:spPr>
        <p:txBody>
          <a:bodyPr wrap="none">
            <a:spAutoFit/>
          </a:bodyPr>
          <a:lstStyle/>
          <a:p>
            <a:r>
              <a:rPr lang="en-US" dirty="0" err="1">
                <a:solidFill>
                  <a:srgbClr val="0070C0"/>
                </a:solidFill>
                <a:latin typeface="Monaco" charset="0"/>
              </a:rPr>
              <a:t>file_name.csv</a:t>
            </a:r>
            <a:endParaRPr lang="en-US" dirty="0"/>
          </a:p>
        </p:txBody>
      </p:sp>
    </p:spTree>
    <p:extLst>
      <p:ext uri="{BB962C8B-B14F-4D97-AF65-F5344CB8AC3E}">
        <p14:creationId xmlns:p14="http://schemas.microsoft.com/office/powerpoint/2010/main" val="8315306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3CB5572-CB3F-6B44-90E0-BD97F1DF461A}"/>
              </a:ext>
            </a:extLst>
          </p:cNvPr>
          <p:cNvGrpSpPr/>
          <p:nvPr/>
        </p:nvGrpSpPr>
        <p:grpSpPr>
          <a:xfrm>
            <a:off x="2104549" y="773396"/>
            <a:ext cx="7982902" cy="5311208"/>
            <a:chOff x="1961647" y="954196"/>
            <a:chExt cx="7982902" cy="5311208"/>
          </a:xfrm>
        </p:grpSpPr>
        <p:pic>
          <p:nvPicPr>
            <p:cNvPr id="7" name="Picture 6"/>
            <p:cNvPicPr>
              <a:picLocks noChangeAspect="1"/>
            </p:cNvPicPr>
            <p:nvPr/>
          </p:nvPicPr>
          <p:blipFill>
            <a:blip r:embed="rId3"/>
            <a:stretch>
              <a:fillRect/>
            </a:stretch>
          </p:blipFill>
          <p:spPr>
            <a:xfrm>
              <a:off x="1961647" y="954196"/>
              <a:ext cx="2616052" cy="3030176"/>
            </a:xfrm>
            <a:prstGeom prst="rect">
              <a:avLst/>
            </a:prstGeom>
          </p:spPr>
        </p:pic>
        <p:pic>
          <p:nvPicPr>
            <p:cNvPr id="2" name="Picture 1">
              <a:extLst>
                <a:ext uri="{FF2B5EF4-FFF2-40B4-BE49-F238E27FC236}">
                  <a16:creationId xmlns:a16="http://schemas.microsoft.com/office/drawing/2014/main" id="{585BB84F-CFAB-5A4C-9B24-D833FB1FB64C}"/>
                </a:ext>
              </a:extLst>
            </p:cNvPr>
            <p:cNvPicPr>
              <a:picLocks noChangeAspect="1"/>
            </p:cNvPicPr>
            <p:nvPr/>
          </p:nvPicPr>
          <p:blipFill>
            <a:blip r:embed="rId4"/>
            <a:stretch>
              <a:fillRect/>
            </a:stretch>
          </p:blipFill>
          <p:spPr>
            <a:xfrm>
              <a:off x="4641360" y="1011115"/>
              <a:ext cx="2616051" cy="3030101"/>
            </a:xfrm>
            <a:prstGeom prst="rect">
              <a:avLst/>
            </a:prstGeom>
          </p:spPr>
        </p:pic>
        <p:pic>
          <p:nvPicPr>
            <p:cNvPr id="9" name="Picture 8">
              <a:extLst>
                <a:ext uri="{FF2B5EF4-FFF2-40B4-BE49-F238E27FC236}">
                  <a16:creationId xmlns:a16="http://schemas.microsoft.com/office/drawing/2014/main" id="{5B0EA426-DA05-9347-B264-909BD1064483}"/>
                </a:ext>
              </a:extLst>
            </p:cNvPr>
            <p:cNvPicPr>
              <a:picLocks noChangeAspect="1"/>
            </p:cNvPicPr>
            <p:nvPr/>
          </p:nvPicPr>
          <p:blipFill>
            <a:blip r:embed="rId5"/>
            <a:stretch>
              <a:fillRect/>
            </a:stretch>
          </p:blipFill>
          <p:spPr>
            <a:xfrm>
              <a:off x="3317246" y="3320874"/>
              <a:ext cx="2542171" cy="2944529"/>
            </a:xfrm>
            <a:prstGeom prst="rect">
              <a:avLst/>
            </a:prstGeom>
          </p:spPr>
        </p:pic>
        <p:pic>
          <p:nvPicPr>
            <p:cNvPr id="10" name="Picture 9">
              <a:extLst>
                <a:ext uri="{FF2B5EF4-FFF2-40B4-BE49-F238E27FC236}">
                  <a16:creationId xmlns:a16="http://schemas.microsoft.com/office/drawing/2014/main" id="{38CA629C-9087-304E-8E24-880AF5637FBC}"/>
                </a:ext>
              </a:extLst>
            </p:cNvPr>
            <p:cNvPicPr>
              <a:picLocks noChangeAspect="1"/>
            </p:cNvPicPr>
            <p:nvPr/>
          </p:nvPicPr>
          <p:blipFill>
            <a:blip r:embed="rId6"/>
            <a:stretch>
              <a:fillRect/>
            </a:stretch>
          </p:blipFill>
          <p:spPr>
            <a:xfrm>
              <a:off x="6037819" y="3320875"/>
              <a:ext cx="2542171" cy="2944529"/>
            </a:xfrm>
            <a:prstGeom prst="rect">
              <a:avLst/>
            </a:prstGeom>
          </p:spPr>
        </p:pic>
        <p:pic>
          <p:nvPicPr>
            <p:cNvPr id="12" name="Picture 11">
              <a:extLst>
                <a:ext uri="{FF2B5EF4-FFF2-40B4-BE49-F238E27FC236}">
                  <a16:creationId xmlns:a16="http://schemas.microsoft.com/office/drawing/2014/main" id="{E4F4E879-7FD1-8E40-978E-4B5C8BE82D74}"/>
                </a:ext>
              </a:extLst>
            </p:cNvPr>
            <p:cNvPicPr>
              <a:picLocks noChangeAspect="1"/>
            </p:cNvPicPr>
            <p:nvPr/>
          </p:nvPicPr>
          <p:blipFill>
            <a:blip r:embed="rId7"/>
            <a:stretch>
              <a:fillRect/>
            </a:stretch>
          </p:blipFill>
          <p:spPr>
            <a:xfrm>
              <a:off x="7328498" y="1011115"/>
              <a:ext cx="2616051" cy="3030175"/>
            </a:xfrm>
            <a:prstGeom prst="rect">
              <a:avLst/>
            </a:prstGeom>
          </p:spPr>
        </p:pic>
      </p:grpSp>
    </p:spTree>
    <p:extLst>
      <p:ext uri="{BB962C8B-B14F-4D97-AF65-F5344CB8AC3E}">
        <p14:creationId xmlns:p14="http://schemas.microsoft.com/office/powerpoint/2010/main" val="398317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978225" y="4252972"/>
            <a:ext cx="10504449" cy="655320"/>
            <a:chOff x="2080825" y="3162925"/>
            <a:chExt cx="8240130"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230953" y="3235065"/>
              <a:ext cx="8090002" cy="523220"/>
            </a:xfrm>
            <a:prstGeom prst="rect">
              <a:avLst/>
            </a:prstGeom>
            <a:noFill/>
          </p:spPr>
          <p:txBody>
            <a:bodyPr wrap="square" rtlCol="0">
              <a:spAutoFit/>
            </a:bodyPr>
            <a:lstStyle/>
            <a:p>
              <a:r>
                <a:rPr lang="en-US" sz="2800"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read_excel</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a:t>
              </a:r>
              <a:r>
                <a:rPr lang="en-US" sz="2800" dirty="0" err="1">
                  <a:solidFill>
                    <a:srgbClr val="0070C0"/>
                  </a:solidFill>
                  <a:latin typeface="Monaco" charset="0"/>
                  <a:ea typeface="Monaco" charset="0"/>
                  <a:cs typeface="Monaco" charset="0"/>
                </a:rPr>
                <a:t>file_name.xlsx</a:t>
              </a:r>
              <a:r>
                <a:rPr lang="en-US" sz="2800" dirty="0">
                  <a:solidFill>
                    <a:srgbClr val="0070C0"/>
                  </a:solidFill>
                  <a:latin typeface="Monaco" charset="0"/>
                  <a:ea typeface="Monaco" charset="0"/>
                  <a:cs typeface="Monaco" charset="0"/>
                </a:rPr>
                <a:t>"</a:t>
              </a:r>
              <a:r>
                <a:rPr lang="en-US" sz="2800" dirty="0">
                  <a:latin typeface="Monaco" charset="0"/>
                  <a:ea typeface="Monaco" charset="0"/>
                  <a:cs typeface="Monaco" charset="0"/>
                </a:rPr>
                <a:t>)</a:t>
              </a:r>
            </a:p>
          </p:txBody>
        </p:sp>
      </p:grpSp>
      <p:sp>
        <p:nvSpPr>
          <p:cNvPr id="13" name="Rectangle 12"/>
          <p:cNvSpPr/>
          <p:nvPr/>
        </p:nvSpPr>
        <p:spPr>
          <a:xfrm>
            <a:off x="3929532" y="530779"/>
            <a:ext cx="4777077" cy="830997"/>
          </a:xfrm>
          <a:prstGeom prst="rect">
            <a:avLst/>
          </a:prstGeom>
        </p:spPr>
        <p:txBody>
          <a:bodyPr wrap="none">
            <a:spAutoFit/>
          </a:bodyPr>
          <a:lstStyle/>
          <a:p>
            <a:r>
              <a:rPr lang="en-US" sz="4800" dirty="0">
                <a:ea typeface="Monaco" charset="0"/>
                <a:cs typeface="Monaco" charset="0"/>
              </a:rPr>
              <a:t>Reading Excel files</a:t>
            </a:r>
            <a:endParaRPr lang="en-US" sz="4800" dirty="0"/>
          </a:p>
        </p:txBody>
      </p:sp>
      <p:grpSp>
        <p:nvGrpSpPr>
          <p:cNvPr id="21" name="Group 20"/>
          <p:cNvGrpSpPr/>
          <p:nvPr/>
        </p:nvGrpSpPr>
        <p:grpSpPr>
          <a:xfrm>
            <a:off x="1852153" y="5256560"/>
            <a:ext cx="7156955" cy="1679292"/>
            <a:chOff x="1919035" y="4333415"/>
            <a:chExt cx="7156955" cy="1679292"/>
          </a:xfrm>
        </p:grpSpPr>
        <p:grpSp>
          <p:nvGrpSpPr>
            <p:cNvPr id="20" name="Group 19"/>
            <p:cNvGrpSpPr/>
            <p:nvPr/>
          </p:nvGrpSpPr>
          <p:grpSpPr>
            <a:xfrm>
              <a:off x="8064580" y="4722760"/>
              <a:ext cx="1011410" cy="1020522"/>
              <a:chOff x="8064580" y="4722760"/>
              <a:chExt cx="1011410" cy="1020522"/>
            </a:xfrm>
          </p:grpSpPr>
          <p:pic>
            <p:nvPicPr>
              <p:cNvPr id="14" name="Picture 13"/>
              <p:cNvPicPr>
                <a:picLocks noChangeAspect="1"/>
              </p:cNvPicPr>
              <p:nvPr/>
            </p:nvPicPr>
            <p:blipFill>
              <a:blip r:embed="rId3"/>
              <a:stretch>
                <a:fillRect/>
              </a:stretch>
            </p:blipFill>
            <p:spPr>
              <a:xfrm>
                <a:off x="8064580" y="4722760"/>
                <a:ext cx="1011410" cy="1020522"/>
              </a:xfrm>
              <a:prstGeom prst="rect">
                <a:avLst/>
              </a:prstGeom>
            </p:spPr>
          </p:pic>
          <p:sp>
            <p:nvSpPr>
              <p:cNvPr id="15" name="TextBox 14"/>
              <p:cNvSpPr txBox="1"/>
              <p:nvPr/>
            </p:nvSpPr>
            <p:spPr>
              <a:xfrm>
                <a:off x="8164983" y="4971411"/>
                <a:ext cx="834614" cy="523220"/>
              </a:xfrm>
              <a:prstGeom prst="rect">
                <a:avLst/>
              </a:prstGeom>
              <a:noFill/>
            </p:spPr>
            <p:txBody>
              <a:bodyPr wrap="square" rtlCol="0">
                <a:spAutoFit/>
              </a:bodyPr>
              <a:lstStyle/>
              <a:p>
                <a:pPr algn="ctr"/>
                <a:r>
                  <a:rPr lang="en-US" sz="2800" dirty="0">
                    <a:solidFill>
                      <a:schemeClr val="tx1">
                        <a:lumMod val="65000"/>
                        <a:lumOff val="35000"/>
                      </a:schemeClr>
                    </a:solidFill>
                  </a:rPr>
                  <a:t>xlsx</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128664" y="3676983"/>
              <a:ext cx="851328" cy="3221309"/>
            </a:xfrm>
            <a:prstGeom prst="rect">
              <a:avLst/>
            </a:prstGeom>
          </p:spPr>
        </p:pic>
      </p:grpSp>
      <p:grpSp>
        <p:nvGrpSpPr>
          <p:cNvPr id="34" name="Group 33"/>
          <p:cNvGrpSpPr/>
          <p:nvPr/>
        </p:nvGrpSpPr>
        <p:grpSpPr>
          <a:xfrm>
            <a:off x="2109922" y="2638533"/>
            <a:ext cx="7561101" cy="1508107"/>
            <a:chOff x="2101853" y="1893260"/>
            <a:chExt cx="7561101" cy="1508107"/>
          </a:xfrm>
        </p:grpSpPr>
        <p:sp>
          <p:nvSpPr>
            <p:cNvPr id="35" name="Rounded Rectangular Callout 34"/>
            <p:cNvSpPr/>
            <p:nvPr/>
          </p:nvSpPr>
          <p:spPr>
            <a:xfrm>
              <a:off x="2101853" y="2029080"/>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TextBox 35"/>
            <p:cNvSpPr txBox="1"/>
            <p:nvPr/>
          </p:nvSpPr>
          <p:spPr>
            <a:xfrm>
              <a:off x="2101853" y="1893262"/>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 to read data into</a:t>
              </a:r>
            </a:p>
            <a:p>
              <a:pPr algn="ctr"/>
              <a:endParaRPr lang="en-US" dirty="0">
                <a:solidFill>
                  <a:schemeClr val="bg1"/>
                </a:solidFill>
              </a:endParaRPr>
            </a:p>
          </p:txBody>
        </p:sp>
        <p:sp>
          <p:nvSpPr>
            <p:cNvPr id="37" name="Rounded Rectangular Callout 36"/>
            <p:cNvSpPr/>
            <p:nvPr/>
          </p:nvSpPr>
          <p:spPr>
            <a:xfrm>
              <a:off x="7707086" y="2029080"/>
              <a:ext cx="1955868" cy="1246648"/>
            </a:xfrm>
            <a:prstGeom prst="wedgeRoundRectCallout">
              <a:avLst>
                <a:gd name="adj1" fmla="val -7610"/>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7707086" y="1893260"/>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name of </a:t>
              </a:r>
            </a:p>
            <a:p>
              <a:pPr algn="ctr"/>
              <a:r>
                <a:rPr lang="en-US" sz="2800" dirty="0">
                  <a:solidFill>
                    <a:schemeClr val="bg1"/>
                  </a:solidFill>
                </a:rPr>
                <a:t>CSV file</a:t>
              </a:r>
            </a:p>
            <a:p>
              <a:pPr algn="ctr"/>
              <a:endParaRPr lang="en-US" dirty="0">
                <a:solidFill>
                  <a:schemeClr val="bg1"/>
                </a:solidFill>
              </a:endParaRPr>
            </a:p>
          </p:txBody>
        </p:sp>
      </p:grpSp>
      <p:sp>
        <p:nvSpPr>
          <p:cNvPr id="2" name="Rectangle 1">
            <a:extLst>
              <a:ext uri="{FF2B5EF4-FFF2-40B4-BE49-F238E27FC236}">
                <a16:creationId xmlns:a16="http://schemas.microsoft.com/office/drawing/2014/main" id="{547DA6CC-6F0B-D443-ADEB-B3F275BC74B0}"/>
              </a:ext>
            </a:extLst>
          </p:cNvPr>
          <p:cNvSpPr/>
          <p:nvPr/>
        </p:nvSpPr>
        <p:spPr>
          <a:xfrm>
            <a:off x="2109922" y="5105551"/>
            <a:ext cx="2365216" cy="369332"/>
          </a:xfrm>
          <a:prstGeom prst="rect">
            <a:avLst/>
          </a:prstGeom>
        </p:spPr>
        <p:txBody>
          <a:bodyPr wrap="square">
            <a:spAutoFit/>
          </a:bodyPr>
          <a:lstStyle/>
          <a:p>
            <a:pPr algn="ctr"/>
            <a:r>
              <a:rPr lang="en-US" dirty="0" err="1">
                <a:solidFill>
                  <a:srgbClr val="0070C0"/>
                </a:solidFill>
                <a:latin typeface="Monaco" charset="0"/>
              </a:rPr>
              <a:t>data_frame</a:t>
            </a:r>
            <a:endParaRPr lang="en-US" dirty="0"/>
          </a:p>
        </p:txBody>
      </p:sp>
      <p:sp>
        <p:nvSpPr>
          <p:cNvPr id="3" name="Rectangle 2">
            <a:extLst>
              <a:ext uri="{FF2B5EF4-FFF2-40B4-BE49-F238E27FC236}">
                <a16:creationId xmlns:a16="http://schemas.microsoft.com/office/drawing/2014/main" id="{053F46B6-D1E8-3F43-BD69-19558C2E937E}"/>
              </a:ext>
            </a:extLst>
          </p:cNvPr>
          <p:cNvSpPr/>
          <p:nvPr/>
        </p:nvSpPr>
        <p:spPr>
          <a:xfrm>
            <a:off x="7224287" y="5071894"/>
            <a:ext cx="2114681" cy="369332"/>
          </a:xfrm>
          <a:prstGeom prst="rect">
            <a:avLst/>
          </a:prstGeom>
        </p:spPr>
        <p:txBody>
          <a:bodyPr wrap="none">
            <a:spAutoFit/>
          </a:bodyPr>
          <a:lstStyle/>
          <a:p>
            <a:r>
              <a:rPr lang="en-US" dirty="0" err="1">
                <a:solidFill>
                  <a:srgbClr val="0070C0"/>
                </a:solidFill>
                <a:latin typeface="Monaco" charset="0"/>
              </a:rPr>
              <a:t>file_name.xlsx</a:t>
            </a:r>
            <a:endParaRPr lang="en-US" dirty="0"/>
          </a:p>
        </p:txBody>
      </p:sp>
      <p:grpSp>
        <p:nvGrpSpPr>
          <p:cNvPr id="23" name="Group 22">
            <a:extLst>
              <a:ext uri="{FF2B5EF4-FFF2-40B4-BE49-F238E27FC236}">
                <a16:creationId xmlns:a16="http://schemas.microsoft.com/office/drawing/2014/main" id="{49752D1E-419C-454D-A0FE-8ABDA067BCC3}"/>
              </a:ext>
            </a:extLst>
          </p:cNvPr>
          <p:cNvGrpSpPr/>
          <p:nvPr/>
        </p:nvGrpSpPr>
        <p:grpSpPr>
          <a:xfrm>
            <a:off x="5318372" y="1680620"/>
            <a:ext cx="3811830" cy="655320"/>
            <a:chOff x="2080825" y="3162925"/>
            <a:chExt cx="8240130" cy="655320"/>
          </a:xfrm>
        </p:grpSpPr>
        <p:sp>
          <p:nvSpPr>
            <p:cNvPr id="24" name="Rectangle 23">
              <a:extLst>
                <a:ext uri="{FF2B5EF4-FFF2-40B4-BE49-F238E27FC236}">
                  <a16:creationId xmlns:a16="http://schemas.microsoft.com/office/drawing/2014/main" id="{B962737A-56AC-C744-8606-315B6911D2C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B25A68FA-59CC-0D45-98F0-AC0DA42E6F3D}"/>
                </a:ext>
              </a:extLst>
            </p:cNvPr>
            <p:cNvSpPr txBox="1"/>
            <p:nvPr/>
          </p:nvSpPr>
          <p:spPr>
            <a:xfrm>
              <a:off x="2230953" y="3235065"/>
              <a:ext cx="8090002" cy="523220"/>
            </a:xfrm>
            <a:prstGeom prst="rect">
              <a:avLst/>
            </a:prstGeom>
            <a:noFill/>
          </p:spPr>
          <p:txBody>
            <a:bodyPr wrap="square" rtlCol="0">
              <a:spAutoFit/>
            </a:bodyPr>
            <a:lstStyle/>
            <a:p>
              <a:r>
                <a:rPr lang="en-US" sz="2800" dirty="0">
                  <a:latin typeface="Monaco" charset="0"/>
                  <a:ea typeface="Monaco" charset="0"/>
                  <a:cs typeface="Monaco" charset="0"/>
                </a:rPr>
                <a:t>library(</a:t>
              </a:r>
              <a:r>
                <a:rPr lang="en-US" sz="2800" dirty="0" err="1">
                  <a:latin typeface="Monaco" charset="0"/>
                  <a:ea typeface="Monaco" charset="0"/>
                  <a:cs typeface="Monaco" charset="0"/>
                </a:rPr>
                <a:t>readxl</a:t>
              </a:r>
              <a:r>
                <a:rPr lang="en-US" sz="2800" dirty="0">
                  <a:latin typeface="Monaco" charset="0"/>
                  <a:ea typeface="Monaco" charset="0"/>
                  <a:cs typeface="Monaco" charset="0"/>
                </a:rPr>
                <a:t>)</a:t>
              </a:r>
            </a:p>
          </p:txBody>
        </p:sp>
      </p:grpSp>
      <p:sp>
        <p:nvSpPr>
          <p:cNvPr id="5" name="TextBox 4">
            <a:extLst>
              <a:ext uri="{FF2B5EF4-FFF2-40B4-BE49-F238E27FC236}">
                <a16:creationId xmlns:a16="http://schemas.microsoft.com/office/drawing/2014/main" id="{8D8C91B5-D7E9-7E4F-A7E2-747C098AD54B}"/>
              </a:ext>
            </a:extLst>
          </p:cNvPr>
          <p:cNvSpPr txBox="1"/>
          <p:nvPr/>
        </p:nvSpPr>
        <p:spPr>
          <a:xfrm>
            <a:off x="2056603" y="1643936"/>
            <a:ext cx="3635829" cy="646331"/>
          </a:xfrm>
          <a:prstGeom prst="rect">
            <a:avLst/>
          </a:prstGeom>
          <a:noFill/>
        </p:spPr>
        <p:txBody>
          <a:bodyPr wrap="square" rtlCol="0">
            <a:spAutoFit/>
          </a:bodyPr>
          <a:lstStyle/>
          <a:p>
            <a:r>
              <a:rPr lang="en-US" sz="3600" dirty="0"/>
              <a:t>Load package</a:t>
            </a:r>
          </a:p>
        </p:txBody>
      </p:sp>
    </p:spTree>
    <p:extLst>
      <p:ext uri="{BB962C8B-B14F-4D97-AF65-F5344CB8AC3E}">
        <p14:creationId xmlns:p14="http://schemas.microsoft.com/office/powerpoint/2010/main" val="2255607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The Basics of Coding</a:t>
            </a:r>
            <a:br>
              <a:rPr lang="en-US" dirty="0"/>
            </a:br>
            <a:endParaRPr lang="en-US" sz="3600" dirty="0"/>
          </a:p>
        </p:txBody>
      </p:sp>
    </p:spTree>
    <p:extLst>
      <p:ext uri="{BB962C8B-B14F-4D97-AF65-F5344CB8AC3E}">
        <p14:creationId xmlns:p14="http://schemas.microsoft.com/office/powerpoint/2010/main" val="22352213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5A74E57-4202-A146-B7B1-84A300EC4618}"/>
              </a:ext>
            </a:extLst>
          </p:cNvPr>
          <p:cNvSpPr/>
          <p:nvPr/>
        </p:nvSpPr>
        <p:spPr>
          <a:xfrm>
            <a:off x="8539913" y="6335877"/>
            <a:ext cx="3407087" cy="369332"/>
          </a:xfrm>
          <a:prstGeom prst="rect">
            <a:avLst/>
          </a:prstGeom>
        </p:spPr>
        <p:txBody>
          <a:bodyPr wrap="none">
            <a:spAutoFit/>
          </a:bodyPr>
          <a:lstStyle/>
          <a:p>
            <a:r>
              <a:rPr lang="en-US" dirty="0">
                <a:hlinkClick r:id="rId3"/>
              </a:rPr>
              <a:t>https://db.rstudio.com/databases/</a:t>
            </a:r>
            <a:endParaRPr lang="en-US" dirty="0"/>
          </a:p>
        </p:txBody>
      </p:sp>
      <p:grpSp>
        <p:nvGrpSpPr>
          <p:cNvPr id="7" name="Group 6">
            <a:extLst>
              <a:ext uri="{FF2B5EF4-FFF2-40B4-BE49-F238E27FC236}">
                <a16:creationId xmlns:a16="http://schemas.microsoft.com/office/drawing/2014/main" id="{2ABF701A-FEB4-AE4D-8F54-D1190D87AB30}"/>
              </a:ext>
            </a:extLst>
          </p:cNvPr>
          <p:cNvGrpSpPr/>
          <p:nvPr/>
        </p:nvGrpSpPr>
        <p:grpSpPr>
          <a:xfrm>
            <a:off x="393575" y="2028012"/>
            <a:ext cx="11404850" cy="3413050"/>
            <a:chOff x="1168437" y="1658680"/>
            <a:chExt cx="7034778" cy="2105249"/>
          </a:xfrm>
        </p:grpSpPr>
        <p:pic>
          <p:nvPicPr>
            <p:cNvPr id="2" name="Picture 1">
              <a:extLst>
                <a:ext uri="{FF2B5EF4-FFF2-40B4-BE49-F238E27FC236}">
                  <a16:creationId xmlns:a16="http://schemas.microsoft.com/office/drawing/2014/main" id="{97F9BF1C-D001-EA4D-B19A-3B61C6F475EF}"/>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168437" y="1658681"/>
              <a:ext cx="2523460" cy="2105248"/>
            </a:xfrm>
            <a:prstGeom prst="rect">
              <a:avLst/>
            </a:prstGeom>
          </p:spPr>
        </p:pic>
        <p:pic>
          <p:nvPicPr>
            <p:cNvPr id="5" name="Picture 4">
              <a:extLst>
                <a:ext uri="{FF2B5EF4-FFF2-40B4-BE49-F238E27FC236}">
                  <a16:creationId xmlns:a16="http://schemas.microsoft.com/office/drawing/2014/main" id="{6A0A7B62-D8EE-F24F-B06E-D7B678E733AE}"/>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333719" y="1658681"/>
              <a:ext cx="2523460" cy="2105247"/>
            </a:xfrm>
            <a:prstGeom prst="rect">
              <a:avLst/>
            </a:prstGeom>
          </p:spPr>
        </p:pic>
        <p:pic>
          <p:nvPicPr>
            <p:cNvPr id="6" name="Picture 5">
              <a:extLst>
                <a:ext uri="{FF2B5EF4-FFF2-40B4-BE49-F238E27FC236}">
                  <a16:creationId xmlns:a16="http://schemas.microsoft.com/office/drawing/2014/main" id="{3120B4C4-5AC7-EC4A-AD95-7A847E0BD6E9}"/>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679755" y="1658680"/>
              <a:ext cx="2523460" cy="1892595"/>
            </a:xfrm>
            <a:prstGeom prst="rect">
              <a:avLst/>
            </a:prstGeom>
          </p:spPr>
        </p:pic>
      </p:grpSp>
      <p:sp>
        <p:nvSpPr>
          <p:cNvPr id="8" name="object 10">
            <a:extLst>
              <a:ext uri="{FF2B5EF4-FFF2-40B4-BE49-F238E27FC236}">
                <a16:creationId xmlns:a16="http://schemas.microsoft.com/office/drawing/2014/main" id="{923D3902-660F-3747-9CDE-E1DE8E22C3AA}"/>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Databases</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4073088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E3D1E9-9C7F-A64A-9797-7CD3EC59B9B8}"/>
              </a:ext>
            </a:extLst>
          </p:cNvPr>
          <p:cNvPicPr>
            <a:picLocks noChangeAspect="1"/>
          </p:cNvPicPr>
          <p:nvPr/>
        </p:nvPicPr>
        <p:blipFill>
          <a:blip r:embed="rId3"/>
          <a:stretch>
            <a:fillRect/>
          </a:stretch>
        </p:blipFill>
        <p:spPr>
          <a:xfrm>
            <a:off x="1328627" y="2218329"/>
            <a:ext cx="3679308" cy="2572524"/>
          </a:xfrm>
          <a:prstGeom prst="rect">
            <a:avLst/>
          </a:prstGeom>
        </p:spPr>
      </p:pic>
      <p:sp>
        <p:nvSpPr>
          <p:cNvPr id="3" name="object 10">
            <a:extLst>
              <a:ext uri="{FF2B5EF4-FFF2-40B4-BE49-F238E27FC236}">
                <a16:creationId xmlns:a16="http://schemas.microsoft.com/office/drawing/2014/main" id="{BD7D0953-EB23-F642-81FD-B832066D7EBD}"/>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R Interface to Python</a:t>
            </a:r>
            <a:endParaRPr sz="4400" dirty="0">
              <a:latin typeface="Tw Cen MT" panose="020B0602020104020603" pitchFamily="34" charset="77"/>
              <a:cs typeface="Helvetica Neue"/>
            </a:endParaRPr>
          </a:p>
        </p:txBody>
      </p:sp>
      <p:sp>
        <p:nvSpPr>
          <p:cNvPr id="4" name="Rectangle 3">
            <a:extLst>
              <a:ext uri="{FF2B5EF4-FFF2-40B4-BE49-F238E27FC236}">
                <a16:creationId xmlns:a16="http://schemas.microsoft.com/office/drawing/2014/main" id="{A113F6E6-EBA8-DB4C-9D53-386CCC99FB96}"/>
              </a:ext>
            </a:extLst>
          </p:cNvPr>
          <p:cNvSpPr/>
          <p:nvPr/>
        </p:nvSpPr>
        <p:spPr>
          <a:xfrm>
            <a:off x="6096000" y="3046306"/>
            <a:ext cx="4863067" cy="2083982"/>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3BE9EE84-9A6B-E241-9516-01277D0A3C19}"/>
              </a:ext>
            </a:extLst>
          </p:cNvPr>
          <p:cNvSpPr txBox="1"/>
          <p:nvPr/>
        </p:nvSpPr>
        <p:spPr>
          <a:xfrm>
            <a:off x="6262578" y="3216427"/>
            <a:ext cx="5212028" cy="1815882"/>
          </a:xfrm>
          <a:prstGeom prst="rect">
            <a:avLst/>
          </a:prstGeom>
          <a:noFill/>
        </p:spPr>
        <p:txBody>
          <a:bodyPr wrap="square" rtlCol="0">
            <a:spAutoFit/>
          </a:bodyPr>
          <a:lstStyle/>
          <a:p>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python</a:t>
            </a:r>
            <a:r>
              <a:rPr lang="en-US" sz="2800" dirty="0">
                <a:latin typeface="Monaco" charset="0"/>
                <a:ea typeface="Monaco" charset="0"/>
                <a:cs typeface="Monaco" charset="0"/>
              </a:rPr>
              <a:t>}</a:t>
            </a:r>
          </a:p>
          <a:p>
            <a:r>
              <a:rPr lang="en-US" sz="2800" dirty="0">
                <a:solidFill>
                  <a:srgbClr val="0070C0"/>
                </a:solidFill>
                <a:latin typeface="Monaco" charset="0"/>
                <a:ea typeface="Monaco" charset="0"/>
                <a:cs typeface="Monaco" charset="0"/>
              </a:rPr>
              <a:t>import </a:t>
            </a:r>
            <a:r>
              <a:rPr lang="en-US" sz="2800" dirty="0">
                <a:latin typeface="Monaco" charset="0"/>
                <a:ea typeface="Monaco" charset="0"/>
                <a:cs typeface="Monaco" charset="0"/>
              </a:rPr>
              <a:t>pandas</a:t>
            </a:r>
          </a:p>
          <a:p>
            <a:r>
              <a:rPr lang="en-US" sz="2800" dirty="0" err="1">
                <a:latin typeface="Monaco" charset="0"/>
                <a:ea typeface="Monaco" charset="0"/>
                <a:cs typeface="Monaco" charset="0"/>
              </a:rPr>
              <a:t>covid_testing.info</a:t>
            </a:r>
            <a:r>
              <a:rPr lang="en-US" sz="2800" dirty="0">
                <a:latin typeface="Monaco" charset="0"/>
                <a:ea typeface="Monaco" charset="0"/>
                <a:cs typeface="Monaco" charset="0"/>
              </a:rPr>
              <a:t>()</a:t>
            </a:r>
          </a:p>
          <a:p>
            <a:r>
              <a:rPr lang="en-US" sz="2800" dirty="0">
                <a:latin typeface="Monaco" charset="0"/>
                <a:ea typeface="Monaco" charset="0"/>
                <a:cs typeface="Monaco" charset="0"/>
              </a:rPr>
              <a:t>```</a:t>
            </a:r>
          </a:p>
        </p:txBody>
      </p:sp>
      <p:grpSp>
        <p:nvGrpSpPr>
          <p:cNvPr id="6" name="Group 5">
            <a:extLst>
              <a:ext uri="{FF2B5EF4-FFF2-40B4-BE49-F238E27FC236}">
                <a16:creationId xmlns:a16="http://schemas.microsoft.com/office/drawing/2014/main" id="{2A288E15-3742-D443-956E-178B7445FDA4}"/>
              </a:ext>
            </a:extLst>
          </p:cNvPr>
          <p:cNvGrpSpPr/>
          <p:nvPr/>
        </p:nvGrpSpPr>
        <p:grpSpPr>
          <a:xfrm>
            <a:off x="6262578" y="1922080"/>
            <a:ext cx="4478961" cy="1026247"/>
            <a:chOff x="2080825" y="3162925"/>
            <a:chExt cx="8240130" cy="1026247"/>
          </a:xfrm>
        </p:grpSpPr>
        <p:sp>
          <p:nvSpPr>
            <p:cNvPr id="7" name="Rectangle 6">
              <a:extLst>
                <a:ext uri="{FF2B5EF4-FFF2-40B4-BE49-F238E27FC236}">
                  <a16:creationId xmlns:a16="http://schemas.microsoft.com/office/drawing/2014/main" id="{8E205F4D-D7D8-4F4B-9EBB-AB5DBC6E1B6D}"/>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851F076-0703-8D46-B1D0-A003434E33EE}"/>
                </a:ext>
              </a:extLst>
            </p:cNvPr>
            <p:cNvSpPr txBox="1"/>
            <p:nvPr/>
          </p:nvSpPr>
          <p:spPr>
            <a:xfrm>
              <a:off x="2230953" y="3235065"/>
              <a:ext cx="8090002" cy="954107"/>
            </a:xfrm>
            <a:prstGeom prst="rect">
              <a:avLst/>
            </a:prstGeom>
            <a:noFill/>
          </p:spPr>
          <p:txBody>
            <a:bodyPr wrap="square" rtlCol="0">
              <a:spAutoFit/>
            </a:bodyPr>
            <a:lstStyle/>
            <a:p>
              <a:r>
                <a:rPr lang="en-US" sz="2800" dirty="0">
                  <a:latin typeface="Monaco" charset="0"/>
                  <a:ea typeface="Monaco" charset="0"/>
                  <a:cs typeface="Monaco" charset="0"/>
                </a:rPr>
                <a:t>library(reticulate)</a:t>
              </a:r>
            </a:p>
          </p:txBody>
        </p:sp>
      </p:grpSp>
    </p:spTree>
    <p:extLst>
      <p:ext uri="{BB962C8B-B14F-4D97-AF65-F5344CB8AC3E}">
        <p14:creationId xmlns:p14="http://schemas.microsoft.com/office/powerpoint/2010/main" val="12348860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1121BA-B50C-E04B-9207-EEB2ADE2986F}"/>
              </a:ext>
            </a:extLst>
          </p:cNvPr>
          <p:cNvSpPr txBox="1"/>
          <p:nvPr/>
        </p:nvSpPr>
        <p:spPr>
          <a:xfrm>
            <a:off x="1823357" y="5696857"/>
            <a:ext cx="8545286" cy="707886"/>
          </a:xfrm>
          <a:prstGeom prst="rect">
            <a:avLst/>
          </a:prstGeom>
          <a:noFill/>
        </p:spPr>
        <p:txBody>
          <a:bodyPr wrap="square" rtlCol="0">
            <a:spAutoFit/>
          </a:bodyPr>
          <a:lstStyle/>
          <a:p>
            <a:pPr algn="ctr"/>
            <a:r>
              <a:rPr lang="en-US" sz="4000" dirty="0"/>
              <a:t>https://</a:t>
            </a:r>
            <a:r>
              <a:rPr lang="en-US" sz="4000" dirty="0" err="1"/>
              <a:t>forms.office.com</a:t>
            </a:r>
            <a:r>
              <a:rPr lang="en-US" sz="4000" dirty="0"/>
              <a:t>/r/</a:t>
            </a:r>
            <a:r>
              <a:rPr lang="en-US" sz="4000" dirty="0" err="1"/>
              <a:t>ntgSTKfvrv</a:t>
            </a:r>
            <a:endParaRPr lang="en-US" sz="4000" dirty="0"/>
          </a:p>
        </p:txBody>
      </p:sp>
      <p:pic>
        <p:nvPicPr>
          <p:cNvPr id="4" name="Picture 3">
            <a:extLst>
              <a:ext uri="{FF2B5EF4-FFF2-40B4-BE49-F238E27FC236}">
                <a16:creationId xmlns:a16="http://schemas.microsoft.com/office/drawing/2014/main" id="{DFB2A64C-83DE-9A4E-8712-EBA284E4429C}"/>
              </a:ext>
            </a:extLst>
          </p:cNvPr>
          <p:cNvPicPr>
            <a:picLocks noChangeAspect="1"/>
          </p:cNvPicPr>
          <p:nvPr/>
        </p:nvPicPr>
        <p:blipFill>
          <a:blip r:embed="rId2"/>
          <a:stretch>
            <a:fillRect/>
          </a:stretch>
        </p:blipFill>
        <p:spPr>
          <a:xfrm>
            <a:off x="4151085" y="1484085"/>
            <a:ext cx="3889829" cy="3889829"/>
          </a:xfrm>
          <a:prstGeom prst="rect">
            <a:avLst/>
          </a:prstGeom>
        </p:spPr>
      </p:pic>
      <p:sp>
        <p:nvSpPr>
          <p:cNvPr id="5" name="TextBox 4">
            <a:extLst>
              <a:ext uri="{FF2B5EF4-FFF2-40B4-BE49-F238E27FC236}">
                <a16:creationId xmlns:a16="http://schemas.microsoft.com/office/drawing/2014/main" id="{56D3CC2C-A4D9-654A-9028-1ED1E48BC452}"/>
              </a:ext>
            </a:extLst>
          </p:cNvPr>
          <p:cNvSpPr txBox="1"/>
          <p:nvPr/>
        </p:nvSpPr>
        <p:spPr>
          <a:xfrm>
            <a:off x="3282042" y="427856"/>
            <a:ext cx="5627914" cy="830997"/>
          </a:xfrm>
          <a:prstGeom prst="rect">
            <a:avLst/>
          </a:prstGeom>
          <a:noFill/>
        </p:spPr>
        <p:txBody>
          <a:bodyPr wrap="square" rtlCol="0">
            <a:spAutoFit/>
          </a:bodyPr>
          <a:lstStyle/>
          <a:p>
            <a:pPr algn="ctr"/>
            <a:r>
              <a:rPr lang="en-US" sz="4800" dirty="0"/>
              <a:t>Evaluation</a:t>
            </a:r>
          </a:p>
        </p:txBody>
      </p:sp>
    </p:spTree>
    <p:extLst>
      <p:ext uri="{BB962C8B-B14F-4D97-AF65-F5344CB8AC3E}">
        <p14:creationId xmlns:p14="http://schemas.microsoft.com/office/powerpoint/2010/main" val="3453727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88E91CA-7F34-D149-BDCF-E5D1857FB91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778000" y="3281201"/>
            <a:ext cx="3581400" cy="1675502"/>
          </a:xfrm>
          <a:prstGeom prst="rect">
            <a:avLst/>
          </a:prstGeom>
        </p:spPr>
      </p:pic>
      <p:sp>
        <p:nvSpPr>
          <p:cNvPr id="2" name="Title 1"/>
          <p:cNvSpPr>
            <a:spLocks noGrp="1"/>
          </p:cNvSpPr>
          <p:nvPr>
            <p:ph type="title"/>
          </p:nvPr>
        </p:nvSpPr>
        <p:spPr/>
        <p:txBody>
          <a:bodyPr/>
          <a:lstStyle/>
          <a:p>
            <a:r>
              <a:rPr lang="en-US" dirty="0"/>
              <a:t>The Basics of Coding:  Calculation</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 is a calculator! </a:t>
            </a:r>
            <a:endParaRPr lang="en-US" sz="2800" dirty="0"/>
          </a:p>
        </p:txBody>
      </p:sp>
      <p:grpSp>
        <p:nvGrpSpPr>
          <p:cNvPr id="9" name="Group 8">
            <a:extLst>
              <a:ext uri="{FF2B5EF4-FFF2-40B4-BE49-F238E27FC236}">
                <a16:creationId xmlns:a16="http://schemas.microsoft.com/office/drawing/2014/main" id="{AD741B97-808F-E94C-AC75-7056F05843D2}"/>
              </a:ext>
            </a:extLst>
          </p:cNvPr>
          <p:cNvGrpSpPr/>
          <p:nvPr/>
        </p:nvGrpSpPr>
        <p:grpSpPr>
          <a:xfrm>
            <a:off x="6260115" y="1767509"/>
            <a:ext cx="2922970" cy="1938992"/>
            <a:chOff x="4422679" y="2350827"/>
            <a:chExt cx="2922970" cy="1938992"/>
          </a:xfrm>
        </p:grpSpPr>
        <p:sp>
          <p:nvSpPr>
            <p:cNvPr id="7" name="Rounded Rectangular Callout 6">
              <a:extLst>
                <a:ext uri="{FF2B5EF4-FFF2-40B4-BE49-F238E27FC236}">
                  <a16:creationId xmlns:a16="http://schemas.microsoft.com/office/drawing/2014/main" id="{6B514042-561E-5C43-928B-745BEC10BAD6}"/>
                </a:ext>
              </a:extLst>
            </p:cNvPr>
            <p:cNvSpPr/>
            <p:nvPr/>
          </p:nvSpPr>
          <p:spPr>
            <a:xfrm>
              <a:off x="4422679" y="2696999"/>
              <a:ext cx="2922970" cy="1246648"/>
            </a:xfrm>
            <a:prstGeom prst="wedgeRoundRectCallout">
              <a:avLst>
                <a:gd name="adj1" fmla="val -88215"/>
                <a:gd name="adj2" fmla="val 7493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84A6BE-753D-1840-85A1-A98D0F5F734D}"/>
                </a:ext>
              </a:extLst>
            </p:cNvPr>
            <p:cNvSpPr txBox="1"/>
            <p:nvPr/>
          </p:nvSpPr>
          <p:spPr>
            <a:xfrm>
              <a:off x="4536753" y="2350827"/>
              <a:ext cx="2718018"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press play button to execute code</a:t>
              </a:r>
            </a:p>
            <a:p>
              <a:pPr algn="ctr"/>
              <a:endParaRPr lang="en-US" dirty="0">
                <a:solidFill>
                  <a:schemeClr val="bg1"/>
                </a:solidFill>
              </a:endParaRPr>
            </a:p>
          </p:txBody>
        </p:sp>
      </p:grpSp>
      <p:grpSp>
        <p:nvGrpSpPr>
          <p:cNvPr id="3" name="Group 2">
            <a:extLst>
              <a:ext uri="{FF2B5EF4-FFF2-40B4-BE49-F238E27FC236}">
                <a16:creationId xmlns:a16="http://schemas.microsoft.com/office/drawing/2014/main" id="{B3D426EA-281C-E346-80EB-B236DEDEC3C4}"/>
              </a:ext>
            </a:extLst>
          </p:cNvPr>
          <p:cNvGrpSpPr/>
          <p:nvPr/>
        </p:nvGrpSpPr>
        <p:grpSpPr>
          <a:xfrm>
            <a:off x="1778000" y="3281201"/>
            <a:ext cx="7314207" cy="3183607"/>
            <a:chOff x="1778000" y="3281201"/>
            <a:chExt cx="7314207" cy="3183607"/>
          </a:xfrm>
        </p:grpSpPr>
        <p:pic>
          <p:nvPicPr>
            <p:cNvPr id="10" name="Picture 9">
              <a:extLst>
                <a:ext uri="{FF2B5EF4-FFF2-40B4-BE49-F238E27FC236}">
                  <a16:creationId xmlns:a16="http://schemas.microsoft.com/office/drawing/2014/main" id="{31CFC6F8-CD81-D141-B5CD-DB173E8AE6B1}"/>
                </a:ext>
              </a:extLst>
            </p:cNvPr>
            <p:cNvPicPr>
              <a:picLocks noChangeAspect="1"/>
            </p:cNvPicPr>
            <p:nvPr/>
          </p:nvPicPr>
          <p:blipFill>
            <a:blip r:embed="rId4"/>
            <a:stretch>
              <a:fillRect/>
            </a:stretch>
          </p:blipFill>
          <p:spPr>
            <a:xfrm>
              <a:off x="1778000" y="3281201"/>
              <a:ext cx="3581400" cy="2336800"/>
            </a:xfrm>
            <a:prstGeom prst="rect">
              <a:avLst/>
            </a:prstGeom>
          </p:spPr>
        </p:pic>
        <p:sp>
          <p:nvSpPr>
            <p:cNvPr id="12" name="Rounded Rectangular Callout 11">
              <a:extLst>
                <a:ext uri="{FF2B5EF4-FFF2-40B4-BE49-F238E27FC236}">
                  <a16:creationId xmlns:a16="http://schemas.microsoft.com/office/drawing/2014/main" id="{8E3C99DE-0CEE-B24B-BA88-16E942190BA9}"/>
                </a:ext>
              </a:extLst>
            </p:cNvPr>
            <p:cNvSpPr/>
            <p:nvPr/>
          </p:nvSpPr>
          <p:spPr>
            <a:xfrm>
              <a:off x="6374189" y="5092523"/>
              <a:ext cx="2718018" cy="1246648"/>
            </a:xfrm>
            <a:prstGeom prst="wedgeRoundRectCallout">
              <a:avLst>
                <a:gd name="adj1" fmla="val -103592"/>
                <a:gd name="adj2" fmla="val -2750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7739482-D76C-DD40-A1EA-67813EC8AA8F}"/>
                </a:ext>
              </a:extLst>
            </p:cNvPr>
            <p:cNvSpPr txBox="1"/>
            <p:nvPr/>
          </p:nvSpPr>
          <p:spPr>
            <a:xfrm>
              <a:off x="6374189" y="4956703"/>
              <a:ext cx="271801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answer returned here</a:t>
              </a:r>
            </a:p>
            <a:p>
              <a:pPr algn="ctr"/>
              <a:endParaRPr lang="en-US" dirty="0">
                <a:solidFill>
                  <a:schemeClr val="bg1"/>
                </a:solidFill>
              </a:endParaRPr>
            </a:p>
          </p:txBody>
        </p:sp>
      </p:grpSp>
      <p:pic>
        <p:nvPicPr>
          <p:cNvPr id="11" name="Picture 10">
            <a:extLst>
              <a:ext uri="{FF2B5EF4-FFF2-40B4-BE49-F238E27FC236}">
                <a16:creationId xmlns:a16="http://schemas.microsoft.com/office/drawing/2014/main" id="{6E5BCA9B-8309-4849-BE16-84434352A65D}"/>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527300" y="3948429"/>
            <a:ext cx="1727200" cy="520701"/>
          </a:xfrm>
          <a:prstGeom prst="rect">
            <a:avLst/>
          </a:prstGeom>
        </p:spPr>
      </p:pic>
    </p:spTree>
    <p:extLst>
      <p:ext uri="{BB962C8B-B14F-4D97-AF65-F5344CB8AC3E}">
        <p14:creationId xmlns:p14="http://schemas.microsoft.com/office/powerpoint/2010/main" val="199113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Functions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5660451"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Code that extends our reach beyond the basic operators</a:t>
            </a:r>
          </a:p>
        </p:txBody>
      </p:sp>
      <p:grpSp>
        <p:nvGrpSpPr>
          <p:cNvPr id="9" name="Group 8">
            <a:extLst>
              <a:ext uri="{FF2B5EF4-FFF2-40B4-BE49-F238E27FC236}">
                <a16:creationId xmlns:a16="http://schemas.microsoft.com/office/drawing/2014/main" id="{35C887FB-8F35-DC44-95CD-5059EB25E786}"/>
              </a:ext>
            </a:extLst>
          </p:cNvPr>
          <p:cNvGrpSpPr/>
          <p:nvPr/>
        </p:nvGrpSpPr>
        <p:grpSpPr>
          <a:xfrm>
            <a:off x="6684578" y="5029434"/>
            <a:ext cx="4832347" cy="655320"/>
            <a:chOff x="2080825" y="3162925"/>
            <a:chExt cx="8090002" cy="655320"/>
          </a:xfrm>
        </p:grpSpPr>
        <p:sp>
          <p:nvSpPr>
            <p:cNvPr id="10" name="Rectangle 9">
              <a:extLst>
                <a:ext uri="{FF2B5EF4-FFF2-40B4-BE49-F238E27FC236}">
                  <a16:creationId xmlns:a16="http://schemas.microsoft.com/office/drawing/2014/main" id="{FBF632D9-96E9-B14C-9649-228A644249D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89C8582-2AEE-9745-BCBC-7D1441189476}"/>
                </a:ext>
              </a:extLst>
            </p:cNvPr>
            <p:cNvSpPr txBox="1"/>
            <p:nvPr/>
          </p:nvSpPr>
          <p:spPr>
            <a:xfrm>
              <a:off x="2370429" y="3235065"/>
              <a:ext cx="7800398" cy="523220"/>
            </a:xfrm>
            <a:prstGeom prst="rect">
              <a:avLst/>
            </a:prstGeom>
            <a:noFill/>
          </p:spPr>
          <p:txBody>
            <a:bodyPr wrap="square" rtlCol="0">
              <a:spAutoFit/>
            </a:bodyPr>
            <a:lstStyle/>
            <a:p>
              <a:pPr algn="ctr"/>
              <a:r>
                <a:rPr lang="en-US" sz="2800" b="1" dirty="0">
                  <a:latin typeface="Monaco" charset="0"/>
                  <a:ea typeface="Monaco" charset="0"/>
                  <a:cs typeface="Monaco" charset="0"/>
                </a:rPr>
                <a:t>abs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-77 </a:t>
              </a:r>
              <a:r>
                <a:rPr lang="en-US" sz="2800" dirty="0">
                  <a:latin typeface="Monaco" charset="0"/>
                  <a:ea typeface="Monaco" charset="0"/>
                  <a:cs typeface="Monaco" charset="0"/>
                </a:rPr>
                <a:t>)</a:t>
              </a:r>
            </a:p>
          </p:txBody>
        </p:sp>
      </p:grpSp>
      <p:grpSp>
        <p:nvGrpSpPr>
          <p:cNvPr id="12" name="Group 11">
            <a:extLst>
              <a:ext uri="{FF2B5EF4-FFF2-40B4-BE49-F238E27FC236}">
                <a16:creationId xmlns:a16="http://schemas.microsoft.com/office/drawing/2014/main" id="{2221ED05-9288-114D-BD2F-46901A17F627}"/>
              </a:ext>
            </a:extLst>
          </p:cNvPr>
          <p:cNvGrpSpPr/>
          <p:nvPr/>
        </p:nvGrpSpPr>
        <p:grpSpPr>
          <a:xfrm>
            <a:off x="6684579" y="3429000"/>
            <a:ext cx="2365216" cy="1692771"/>
            <a:chOff x="1322364" y="4528478"/>
            <a:chExt cx="1503814" cy="1301318"/>
          </a:xfrm>
        </p:grpSpPr>
        <p:sp>
          <p:nvSpPr>
            <p:cNvPr id="13" name="Rounded Rectangular Callout 12">
              <a:extLst>
                <a:ext uri="{FF2B5EF4-FFF2-40B4-BE49-F238E27FC236}">
                  <a16:creationId xmlns:a16="http://schemas.microsoft.com/office/drawing/2014/main" id="{ED3FE3AC-7180-BC4A-B0D3-37B079170CB0}"/>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806C00B-06A2-BB4A-A6E5-E9E0BF3443D1}"/>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E7C31AD6-0384-6045-8144-C2ABB23318BD}"/>
              </a:ext>
            </a:extLst>
          </p:cNvPr>
          <p:cNvGrpSpPr/>
          <p:nvPr/>
        </p:nvGrpSpPr>
        <p:grpSpPr>
          <a:xfrm>
            <a:off x="9329807" y="3428997"/>
            <a:ext cx="2365216" cy="1692772"/>
            <a:chOff x="1322364" y="4528477"/>
            <a:chExt cx="1503814" cy="1301319"/>
          </a:xfrm>
        </p:grpSpPr>
        <p:sp>
          <p:nvSpPr>
            <p:cNvPr id="16" name="Rounded Rectangular Callout 15">
              <a:extLst>
                <a:ext uri="{FF2B5EF4-FFF2-40B4-BE49-F238E27FC236}">
                  <a16:creationId xmlns:a16="http://schemas.microsoft.com/office/drawing/2014/main" id="{11825281-6595-9C45-8D98-686969D5DFF8}"/>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52606BD-60C4-2E49-9785-F15AD294B4B0}"/>
                </a:ext>
              </a:extLst>
            </p:cNvPr>
            <p:cNvSpPr txBox="1"/>
            <p:nvPr/>
          </p:nvSpPr>
          <p:spPr>
            <a:xfrm>
              <a:off x="1322364" y="4528477"/>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pic>
        <p:nvPicPr>
          <p:cNvPr id="20" name="Picture 19">
            <a:extLst>
              <a:ext uri="{FF2B5EF4-FFF2-40B4-BE49-F238E27FC236}">
                <a16:creationId xmlns:a16="http://schemas.microsoft.com/office/drawing/2014/main" id="{F79953C6-31C3-D24D-8A71-B851A05F4AC2}"/>
              </a:ext>
            </a:extLst>
          </p:cNvPr>
          <p:cNvPicPr>
            <a:picLocks noChangeAspect="1"/>
          </p:cNvPicPr>
          <p:nvPr/>
        </p:nvPicPr>
        <p:blipFill>
          <a:blip r:embed="rId3"/>
          <a:stretch>
            <a:fillRect/>
          </a:stretch>
        </p:blipFill>
        <p:spPr>
          <a:xfrm>
            <a:off x="1752600" y="3610647"/>
            <a:ext cx="3581400" cy="2336800"/>
          </a:xfrm>
          <a:prstGeom prst="rect">
            <a:avLst/>
          </a:prstGeom>
        </p:spPr>
      </p:pic>
    </p:spTree>
    <p:extLst>
      <p:ext uri="{BB962C8B-B14F-4D97-AF65-F5344CB8AC3E}">
        <p14:creationId xmlns:p14="http://schemas.microsoft.com/office/powerpoint/2010/main" val="3974756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Functions to Work</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084832"/>
            <a:ext cx="9948672" cy="422452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We can use functions to do more than simple math, we can make things!</a:t>
            </a:r>
          </a:p>
          <a:p>
            <a:pPr>
              <a:buFont typeface="Arial" panose="020B0604020202020204" pitchFamily="34" charset="0"/>
              <a:buChar char="•"/>
            </a:pPr>
            <a:r>
              <a:rPr lang="en-US" sz="3200" dirty="0"/>
              <a:t>We can create a series of integers (a vector) using the </a:t>
            </a:r>
            <a:r>
              <a:rPr lang="en-US" sz="3200" dirty="0" err="1"/>
              <a:t>seq</a:t>
            </a:r>
            <a:r>
              <a:rPr lang="en-US" sz="3200" dirty="0"/>
              <a:t>() function</a:t>
            </a:r>
          </a:p>
          <a:p>
            <a:pPr>
              <a:buFont typeface="Arial" panose="020B0604020202020204" pitchFamily="34" charset="0"/>
              <a:buChar char="•"/>
            </a:pPr>
            <a:endParaRPr lang="en-US" sz="2800" dirty="0"/>
          </a:p>
        </p:txBody>
      </p:sp>
      <p:pic>
        <p:nvPicPr>
          <p:cNvPr id="7" name="Picture 6">
            <a:extLst>
              <a:ext uri="{FF2B5EF4-FFF2-40B4-BE49-F238E27FC236}">
                <a16:creationId xmlns:a16="http://schemas.microsoft.com/office/drawing/2014/main" id="{AA344CEA-018E-F444-8E1A-EF25F2B56E4A}"/>
              </a:ext>
            </a:extLst>
          </p:cNvPr>
          <p:cNvPicPr>
            <a:picLocks noChangeAspect="1"/>
          </p:cNvPicPr>
          <p:nvPr/>
        </p:nvPicPr>
        <p:blipFill>
          <a:blip r:embed="rId3"/>
          <a:stretch>
            <a:fillRect/>
          </a:stretch>
        </p:blipFill>
        <p:spPr>
          <a:xfrm>
            <a:off x="1604264" y="4332024"/>
            <a:ext cx="8788400" cy="2413000"/>
          </a:xfrm>
          <a:prstGeom prst="rect">
            <a:avLst/>
          </a:prstGeom>
        </p:spPr>
      </p:pic>
    </p:spTree>
    <p:extLst>
      <p:ext uri="{BB962C8B-B14F-4D97-AF65-F5344CB8AC3E}">
        <p14:creationId xmlns:p14="http://schemas.microsoft.com/office/powerpoint/2010/main" val="1963900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Objects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sp>
        <p:nvSpPr>
          <p:cNvPr id="4" name="Content Placeholder 2">
            <a:extLst>
              <a:ext uri="{FF2B5EF4-FFF2-40B4-BE49-F238E27FC236}">
                <a16:creationId xmlns:a16="http://schemas.microsoft.com/office/drawing/2014/main" id="{0150BE79-1B33-FF41-954A-DF9704FB3AAE}"/>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Objects are the container for your output</a:t>
            </a:r>
          </a:p>
        </p:txBody>
      </p:sp>
      <p:grpSp>
        <p:nvGrpSpPr>
          <p:cNvPr id="6" name="Group 5">
            <a:extLst>
              <a:ext uri="{FF2B5EF4-FFF2-40B4-BE49-F238E27FC236}">
                <a16:creationId xmlns:a16="http://schemas.microsoft.com/office/drawing/2014/main" id="{478677F6-A013-0547-893B-4ED5F0D89920}"/>
              </a:ext>
            </a:extLst>
          </p:cNvPr>
          <p:cNvGrpSpPr/>
          <p:nvPr/>
        </p:nvGrpSpPr>
        <p:grpSpPr>
          <a:xfrm>
            <a:off x="712425" y="5158026"/>
            <a:ext cx="10757339" cy="655320"/>
            <a:chOff x="2080825" y="3162925"/>
            <a:chExt cx="8090003" cy="655320"/>
          </a:xfrm>
        </p:grpSpPr>
        <p:sp>
          <p:nvSpPr>
            <p:cNvPr id="7" name="Rectangle 6">
              <a:extLst>
                <a:ext uri="{FF2B5EF4-FFF2-40B4-BE49-F238E27FC236}">
                  <a16:creationId xmlns:a16="http://schemas.microsoft.com/office/drawing/2014/main" id="{E6EB63E2-211A-B242-BC5B-5C74CAE71051}"/>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F9D1304-1B7B-C647-99EB-BFD02FDECCF6}"/>
                </a:ext>
              </a:extLst>
            </p:cNvPr>
            <p:cNvSpPr txBox="1"/>
            <p:nvPr/>
          </p:nvSpPr>
          <p:spPr>
            <a:xfrm>
              <a:off x="2080826" y="3235065"/>
              <a:ext cx="8090002" cy="523220"/>
            </a:xfrm>
            <a:prstGeom prst="rect">
              <a:avLst/>
            </a:prstGeom>
            <a:noFill/>
          </p:spPr>
          <p:txBody>
            <a:bodyPr wrap="square" rtlCol="0">
              <a:spAutoFit/>
            </a:bodyPr>
            <a:lstStyle/>
            <a:p>
              <a:pPr algn="ctr"/>
              <a:r>
                <a:rPr lang="en-US" sz="2800" dirty="0">
                  <a:solidFill>
                    <a:srgbClr val="0070C0"/>
                  </a:solidFill>
                  <a:latin typeface="Monaco" charset="0"/>
                  <a:ea typeface="Monaco" charset="0"/>
                  <a:cs typeface="Monaco" charset="0"/>
                </a:rPr>
                <a:t>sequence_of_10s </a:t>
              </a:r>
              <a:r>
                <a:rPr lang="en-US" sz="2800" dirty="0">
                  <a:latin typeface="Monaco" charset="0"/>
                  <a:ea typeface="Monaco" charset="0"/>
                  <a:cs typeface="Monaco" charset="0"/>
                </a:rPr>
                <a:t>&lt;- </a:t>
              </a:r>
              <a:r>
                <a:rPr lang="en-US" sz="2800" b="1" dirty="0" err="1">
                  <a:latin typeface="Monaco" charset="0"/>
                  <a:ea typeface="Monaco" charset="0"/>
                  <a:cs typeface="Monaco" charset="0"/>
                </a:rPr>
                <a:t>seq</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from=5, to=150, by=10 </a:t>
              </a:r>
              <a:r>
                <a:rPr lang="en-US" sz="2800" dirty="0">
                  <a:latin typeface="Monaco" charset="0"/>
                  <a:ea typeface="Monaco" charset="0"/>
                  <a:cs typeface="Monaco" charset="0"/>
                </a:rPr>
                <a:t>)</a:t>
              </a:r>
            </a:p>
          </p:txBody>
        </p:sp>
      </p:grpSp>
      <p:grpSp>
        <p:nvGrpSpPr>
          <p:cNvPr id="9" name="Group 8">
            <a:extLst>
              <a:ext uri="{FF2B5EF4-FFF2-40B4-BE49-F238E27FC236}">
                <a16:creationId xmlns:a16="http://schemas.microsoft.com/office/drawing/2014/main" id="{DF717633-0643-DE43-8D00-0A4256574544}"/>
              </a:ext>
            </a:extLst>
          </p:cNvPr>
          <p:cNvGrpSpPr/>
          <p:nvPr/>
        </p:nvGrpSpPr>
        <p:grpSpPr>
          <a:xfrm>
            <a:off x="4655558" y="3389054"/>
            <a:ext cx="2365216" cy="1692771"/>
            <a:chOff x="1322364" y="4528478"/>
            <a:chExt cx="1503814" cy="1301318"/>
          </a:xfrm>
        </p:grpSpPr>
        <p:sp>
          <p:nvSpPr>
            <p:cNvPr id="10" name="Rounded Rectangular Callout 9">
              <a:extLst>
                <a:ext uri="{FF2B5EF4-FFF2-40B4-BE49-F238E27FC236}">
                  <a16:creationId xmlns:a16="http://schemas.microsoft.com/office/drawing/2014/main" id="{9A83F5DD-9F7C-4A4A-B458-DD52F14C3CD6}"/>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852E4B6-120D-1443-8E08-CD0D8BB97BD2}"/>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2" name="Group 11">
            <a:extLst>
              <a:ext uri="{FF2B5EF4-FFF2-40B4-BE49-F238E27FC236}">
                <a16:creationId xmlns:a16="http://schemas.microsoft.com/office/drawing/2014/main" id="{D3A45335-80B3-664B-B232-6D3002092D72}"/>
              </a:ext>
            </a:extLst>
          </p:cNvPr>
          <p:cNvGrpSpPr/>
          <p:nvPr/>
        </p:nvGrpSpPr>
        <p:grpSpPr>
          <a:xfrm>
            <a:off x="8124780" y="3389054"/>
            <a:ext cx="2365216" cy="1692772"/>
            <a:chOff x="1322364" y="4528478"/>
            <a:chExt cx="1503814" cy="1301319"/>
          </a:xfrm>
        </p:grpSpPr>
        <p:sp>
          <p:nvSpPr>
            <p:cNvPr id="13" name="Rounded Rectangular Callout 12">
              <a:extLst>
                <a:ext uri="{FF2B5EF4-FFF2-40B4-BE49-F238E27FC236}">
                  <a16:creationId xmlns:a16="http://schemas.microsoft.com/office/drawing/2014/main" id="{A2065173-5FD9-2F40-95CB-37FEBEABC384}"/>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6A16EB6-A8A7-F746-A0DB-D19EEA696A8E}"/>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30EA3784-29F7-3248-B31D-70FA7998E122}"/>
              </a:ext>
            </a:extLst>
          </p:cNvPr>
          <p:cNvGrpSpPr/>
          <p:nvPr/>
        </p:nvGrpSpPr>
        <p:grpSpPr>
          <a:xfrm>
            <a:off x="1978640" y="3358277"/>
            <a:ext cx="2365216" cy="1754326"/>
            <a:chOff x="1968398" y="1876487"/>
            <a:chExt cx="2365216" cy="1754326"/>
          </a:xfrm>
        </p:grpSpPr>
        <p:sp>
          <p:nvSpPr>
            <p:cNvPr id="16" name="Rounded Rectangular Callout 15">
              <a:extLst>
                <a:ext uri="{FF2B5EF4-FFF2-40B4-BE49-F238E27FC236}">
                  <a16:creationId xmlns:a16="http://schemas.microsoft.com/office/drawing/2014/main" id="{EDFE8737-A973-6945-A5F5-E12E84037A28}"/>
                </a:ext>
              </a:extLst>
            </p:cNvPr>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6BA87D2-B740-5F49-883B-6508B8887B1E}"/>
                </a:ext>
              </a:extLst>
            </p:cNvPr>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1737168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contents of an object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10072658"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environment tab shows us the objects we have created.</a:t>
            </a:r>
          </a:p>
        </p:txBody>
      </p:sp>
      <p:pic>
        <p:nvPicPr>
          <p:cNvPr id="4" name="Picture 3">
            <a:extLst>
              <a:ext uri="{FF2B5EF4-FFF2-40B4-BE49-F238E27FC236}">
                <a16:creationId xmlns:a16="http://schemas.microsoft.com/office/drawing/2014/main" id="{67603056-AAA6-F741-8244-AF94727F5374}"/>
              </a:ext>
            </a:extLst>
          </p:cNvPr>
          <p:cNvPicPr>
            <a:picLocks noChangeAspect="1"/>
          </p:cNvPicPr>
          <p:nvPr/>
        </p:nvPicPr>
        <p:blipFill>
          <a:blip r:embed="rId3"/>
          <a:stretch>
            <a:fillRect/>
          </a:stretch>
        </p:blipFill>
        <p:spPr>
          <a:xfrm>
            <a:off x="2190094" y="3321288"/>
            <a:ext cx="7805244" cy="3189240"/>
          </a:xfrm>
          <a:prstGeom prst="rect">
            <a:avLst/>
          </a:prstGeom>
        </p:spPr>
      </p:pic>
    </p:spTree>
    <p:extLst>
      <p:ext uri="{BB962C8B-B14F-4D97-AF65-F5344CB8AC3E}">
        <p14:creationId xmlns:p14="http://schemas.microsoft.com/office/powerpoint/2010/main" val="172005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Bending objects to your will</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084832"/>
            <a:ext cx="9948672" cy="422452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Once we have created an object we can start to interact with it.</a:t>
            </a:r>
          </a:p>
          <a:p>
            <a:pPr>
              <a:buFont typeface="Arial" panose="020B0604020202020204" pitchFamily="34" charset="0"/>
              <a:buChar char="•"/>
            </a:pPr>
            <a:r>
              <a:rPr lang="en-US" sz="3200" dirty="0"/>
              <a:t>This includes passing our objects to other functions… Whoa!</a:t>
            </a:r>
          </a:p>
          <a:p>
            <a:pPr>
              <a:buFont typeface="Arial" panose="020B0604020202020204" pitchFamily="34" charset="0"/>
              <a:buChar char="•"/>
            </a:pPr>
            <a:endParaRPr lang="en-US" sz="2800" dirty="0"/>
          </a:p>
        </p:txBody>
      </p:sp>
      <p:pic>
        <p:nvPicPr>
          <p:cNvPr id="7" name="Picture 6">
            <a:extLst>
              <a:ext uri="{FF2B5EF4-FFF2-40B4-BE49-F238E27FC236}">
                <a16:creationId xmlns:a16="http://schemas.microsoft.com/office/drawing/2014/main" id="{2A5A0BD8-96A5-9E4F-AD1C-FD8E8BDDCFCA}"/>
              </a:ext>
            </a:extLst>
          </p:cNvPr>
          <p:cNvPicPr>
            <a:picLocks noChangeAspect="1"/>
          </p:cNvPicPr>
          <p:nvPr/>
        </p:nvPicPr>
        <p:blipFill>
          <a:blip r:embed="rId3"/>
          <a:stretch>
            <a:fillRect/>
          </a:stretch>
        </p:blipFill>
        <p:spPr>
          <a:xfrm>
            <a:off x="6680200" y="3977032"/>
            <a:ext cx="4064000" cy="2413000"/>
          </a:xfrm>
          <a:prstGeom prst="rect">
            <a:avLst/>
          </a:prstGeom>
        </p:spPr>
      </p:pic>
      <p:pic>
        <p:nvPicPr>
          <p:cNvPr id="9" name="Picture 8">
            <a:extLst>
              <a:ext uri="{FF2B5EF4-FFF2-40B4-BE49-F238E27FC236}">
                <a16:creationId xmlns:a16="http://schemas.microsoft.com/office/drawing/2014/main" id="{F02A1889-69C5-4E4D-8AE7-A71A18A9B349}"/>
              </a:ext>
            </a:extLst>
          </p:cNvPr>
          <p:cNvPicPr>
            <a:picLocks noChangeAspect="1"/>
          </p:cNvPicPr>
          <p:nvPr/>
        </p:nvPicPr>
        <p:blipFill>
          <a:blip r:embed="rId4"/>
          <a:stretch>
            <a:fillRect/>
          </a:stretch>
        </p:blipFill>
        <p:spPr>
          <a:xfrm>
            <a:off x="1447801" y="3977032"/>
            <a:ext cx="4064000" cy="2413000"/>
          </a:xfrm>
          <a:prstGeom prst="rect">
            <a:avLst/>
          </a:prstGeom>
        </p:spPr>
      </p:pic>
    </p:spTree>
    <p:extLst>
      <p:ext uri="{BB962C8B-B14F-4D97-AF65-F5344CB8AC3E}">
        <p14:creationId xmlns:p14="http://schemas.microsoft.com/office/powerpoint/2010/main" val="15068576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19391</TotalTime>
  <Words>3268</Words>
  <Application>Microsoft Macintosh PowerPoint</Application>
  <PresentationFormat>Widescreen</PresentationFormat>
  <Paragraphs>361</Paragraphs>
  <Slides>32</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Monaco</vt:lpstr>
      <vt:lpstr>Tw Cen MT</vt:lpstr>
      <vt:lpstr>Tw Cen MT Condensed</vt:lpstr>
      <vt:lpstr>Wingdings 3</vt:lpstr>
      <vt:lpstr>Integral</vt:lpstr>
      <vt:lpstr>Coding Basics and Importing Data</vt:lpstr>
      <vt:lpstr>PowerPoint Presentation</vt:lpstr>
      <vt:lpstr>The Basics of Coding </vt:lpstr>
      <vt:lpstr>The Basics of Coding:  Calculation</vt:lpstr>
      <vt:lpstr>The Basics of Coding:  Functions</vt:lpstr>
      <vt:lpstr>Putting Functions to Work</vt:lpstr>
      <vt:lpstr>The Basics of Coding:  Objects</vt:lpstr>
      <vt:lpstr>Checking the contents of an object</vt:lpstr>
      <vt:lpstr>Bending objects to your will</vt:lpstr>
      <vt:lpstr>Your Turn #1 </vt:lpstr>
      <vt:lpstr>Importing Data</vt:lpstr>
      <vt:lpstr>PowerPoint Presentation</vt:lpstr>
      <vt:lpstr>PowerPoint Presentation</vt:lpstr>
      <vt:lpstr>PowerPoint Presentation</vt:lpstr>
      <vt:lpstr>PowerPoint Presentation</vt:lpstr>
      <vt:lpstr>Dataframes:  Beyond the Vector</vt:lpstr>
      <vt:lpstr>PowerPoint Presentation</vt:lpstr>
      <vt:lpstr>PowerPoint Presentation</vt:lpstr>
      <vt:lpstr>PowerPoint Presentation</vt:lpstr>
      <vt:lpstr>PowerPoint Presentation</vt:lpstr>
      <vt:lpstr>PowerPoint Presentation</vt:lpstr>
      <vt:lpstr>PowerPoint Presentation</vt:lpstr>
      <vt:lpstr>Your Turn #2</vt:lpstr>
      <vt:lpstr>PowerPoint Presentation</vt:lpstr>
      <vt:lpstr>What else?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Patrick C Mathias</cp:lastModifiedBy>
  <cp:revision>655</cp:revision>
  <cp:lastPrinted>2019-02-19T22:36:37Z</cp:lastPrinted>
  <dcterms:created xsi:type="dcterms:W3CDTF">2018-02-01T22:00:01Z</dcterms:created>
  <dcterms:modified xsi:type="dcterms:W3CDTF">2021-10-28T06:58:34Z</dcterms:modified>
</cp:coreProperties>
</file>